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256" r:id="rId2"/>
    <p:sldId id="263" r:id="rId3"/>
    <p:sldId id="264" r:id="rId4"/>
    <p:sldId id="262" r:id="rId5"/>
    <p:sldId id="261" r:id="rId6"/>
    <p:sldId id="258" r:id="rId7"/>
    <p:sldId id="260" r:id="rId8"/>
    <p:sldId id="275" r:id="rId9"/>
    <p:sldId id="271" r:id="rId10"/>
    <p:sldId id="272" r:id="rId11"/>
    <p:sldId id="273" r:id="rId12"/>
    <p:sldId id="274"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2" d="100"/>
          <a:sy n="102" d="100"/>
        </p:scale>
        <p:origin x="-46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55F1DC2-D66B-4297-B471-1CA88F89DC6E}" type="datetimeFigureOut">
              <a:rPr lang="ar-SA" smtClean="0"/>
              <a:t>05/10/1443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9032442-0E89-49F7-A820-8746E509C6E0}" type="slidenum">
              <a:rPr lang="ar-SA" smtClean="0"/>
              <a:t>‹#›</a:t>
            </a:fld>
            <a:endParaRPr lang="ar-SA"/>
          </a:p>
        </p:txBody>
      </p:sp>
    </p:spTree>
    <p:extLst>
      <p:ext uri="{BB962C8B-B14F-4D97-AF65-F5344CB8AC3E}">
        <p14:creationId xmlns:p14="http://schemas.microsoft.com/office/powerpoint/2010/main" val="269073705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C9032442-0E89-49F7-A820-8746E509C6E0}" type="slidenum">
              <a:rPr lang="ar-SA" smtClean="0"/>
              <a:t>7</a:t>
            </a:fld>
            <a:endParaRPr lang="ar-SA"/>
          </a:p>
        </p:txBody>
      </p:sp>
    </p:spTree>
    <p:extLst>
      <p:ext uri="{BB962C8B-B14F-4D97-AF65-F5344CB8AC3E}">
        <p14:creationId xmlns:p14="http://schemas.microsoft.com/office/powerpoint/2010/main" val="2556034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191807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1248235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1292670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242223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48970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2F3EAC10-0F82-4A60-A3C6-AC856C4227CB}"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359441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2F3EAC10-0F82-4A60-A3C6-AC856C4227CB}"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83985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2F3EAC10-0F82-4A60-A3C6-AC856C4227CB}"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1597477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F3EAC10-0F82-4A60-A3C6-AC856C4227CB}"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72703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F3EAC10-0F82-4A60-A3C6-AC856C4227CB}"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3115910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F3EAC10-0F82-4A60-A3C6-AC856C4227CB}"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F69C2E5-D808-4AE8-95CB-FB872B8D5A96}" type="slidenum">
              <a:rPr lang="ar-SA" smtClean="0"/>
              <a:t>‹#›</a:t>
            </a:fld>
            <a:endParaRPr lang="ar-SA"/>
          </a:p>
        </p:txBody>
      </p:sp>
    </p:spTree>
    <p:extLst>
      <p:ext uri="{BB962C8B-B14F-4D97-AF65-F5344CB8AC3E}">
        <p14:creationId xmlns:p14="http://schemas.microsoft.com/office/powerpoint/2010/main" val="356472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F3EAC10-0F82-4A60-A3C6-AC856C4227CB}"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F69C2E5-D808-4AE8-95CB-FB872B8D5A96}" type="slidenum">
              <a:rPr lang="ar-SA" smtClean="0"/>
              <a:t>‹#›</a:t>
            </a:fld>
            <a:endParaRPr lang="ar-SA"/>
          </a:p>
        </p:txBody>
      </p:sp>
    </p:spTree>
    <p:extLst>
      <p:ext uri="{BB962C8B-B14F-4D97-AF65-F5344CB8AC3E}">
        <p14:creationId xmlns:p14="http://schemas.microsoft.com/office/powerpoint/2010/main" val="1610327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anadoora.com/%d9%81%d9%88%d8%a7%d8%a6%d8%af-%d8%a7%d9%84%d8%a8%d9%86%d9%8e%d8%af%d9%88%d8%b1%d8%a9/" TargetMode="External"/><Relationship Id="rId2" Type="http://schemas.openxmlformats.org/officeDocument/2006/relationships/hyperlink" Target="https://panadoora.com/%d8%b2%d8%b1%d8%a7%d8%b9%d8%a9-%d8%a7%d9%84%d8%ae%d8%b3-%d9%81%d9%8a-%d8%a7%d9%84%d9%85%d9%86%d8%b2%d9%8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r.wikipedia.org/wiki/%D8%A7%D9%84%D8%B3%D9%84%D8%B7%D8%A9" TargetMode="External"/><Relationship Id="rId2" Type="http://schemas.openxmlformats.org/officeDocument/2006/relationships/hyperlink" Target="https://ar.wikipedia.org/wiki/%D8%A7%D9%84%D8%A3%D8%B9%D8%B4%D8%A7%D8%A8" TargetMode="External"/><Relationship Id="rId1" Type="http://schemas.openxmlformats.org/officeDocument/2006/relationships/slideLayout" Target="../slideLayouts/slideLayout2.xml"/><Relationship Id="rId6" Type="http://schemas.openxmlformats.org/officeDocument/2006/relationships/hyperlink" Target="https://ar.wikipedia.org/wiki/%D8%A7%D9%84%D8%A8%D8%A7%D8%B0%D9%86%D8%AC%D8%A7%D9%86%D9%8A%D8%A9" TargetMode="External"/><Relationship Id="rId5" Type="http://schemas.openxmlformats.org/officeDocument/2006/relationships/hyperlink" Target="https://ar.wikipedia.org/wiki/%D8%A7%D9%84%D9%82%D8%B1%D8%B9%D9%8A%D8%A9" TargetMode="External"/><Relationship Id="rId4" Type="http://schemas.openxmlformats.org/officeDocument/2006/relationships/hyperlink" Target="https://ar.wikipedia.org/wiki/%D8%A7%D9%84%D8%A8%D9%82%D9%88%D9%84%D9%8A%D8%A7%D8%A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r.wikipedia.org/wiki/%D8%B9%D9%86%D8%B5%D8%B1_%D8%BA%D8%B0%D8%A7%D8%A6%D9%8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533401"/>
            <a:ext cx="7772400" cy="1676399"/>
          </a:xfrm>
        </p:spPr>
        <p:txBody>
          <a:bodyPr>
            <a:normAutofit fontScale="90000"/>
          </a:bodyPr>
          <a:lstStyle/>
          <a:p>
            <a:r>
              <a:rPr lang="ar-SA" u="sng" dirty="0" smtClean="0"/>
              <a:t>انتاج خضر/ثاني تربة</a:t>
            </a:r>
            <a:br>
              <a:rPr lang="ar-SA" u="sng" dirty="0" smtClean="0"/>
            </a:br>
            <a:r>
              <a:rPr lang="ar-SA" u="sng" dirty="0" smtClean="0"/>
              <a:t>المحاضرة </a:t>
            </a:r>
            <a:r>
              <a:rPr lang="ar-SA" u="sng" dirty="0" smtClean="0"/>
              <a:t>الاولى</a:t>
            </a:r>
            <a:r>
              <a:rPr lang="ar-IQ" u="sng" dirty="0" smtClean="0"/>
              <a:t/>
            </a:r>
            <a:br>
              <a:rPr lang="ar-IQ" u="sng" dirty="0" smtClean="0"/>
            </a:br>
            <a:r>
              <a:rPr lang="ar-IQ" u="sng" dirty="0" err="1" smtClean="0"/>
              <a:t>ا.د.ميسون</a:t>
            </a:r>
            <a:r>
              <a:rPr lang="ar-IQ" u="sng" dirty="0" smtClean="0"/>
              <a:t> </a:t>
            </a:r>
            <a:r>
              <a:rPr lang="ar-IQ" u="sng" smtClean="0"/>
              <a:t>موسى كاظم </a:t>
            </a:r>
            <a:r>
              <a:rPr lang="ar-SA" u="sng" smtClean="0"/>
              <a:t> </a:t>
            </a:r>
            <a:r>
              <a:rPr lang="ar-SA" u="sng" dirty="0" smtClean="0"/>
              <a:t/>
            </a:r>
            <a:br>
              <a:rPr lang="ar-SA" u="sng" dirty="0" smtClean="0"/>
            </a:br>
            <a:endParaRPr lang="ar-SA" dirty="0"/>
          </a:p>
        </p:txBody>
      </p:sp>
      <p:sp>
        <p:nvSpPr>
          <p:cNvPr id="3" name="عنوان فرعي 2"/>
          <p:cNvSpPr>
            <a:spLocks noGrp="1"/>
          </p:cNvSpPr>
          <p:nvPr>
            <p:ph type="subTitle" idx="1"/>
          </p:nvPr>
        </p:nvSpPr>
        <p:spPr>
          <a:xfrm>
            <a:off x="1447800" y="2667000"/>
            <a:ext cx="6400800" cy="36576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r>
              <a:rPr lang="en-GB" sz="2400" dirty="0">
                <a:solidFill>
                  <a:schemeClr val="tx1"/>
                </a:solidFill>
              </a:rPr>
              <a:t> </a:t>
            </a:r>
          </a:p>
          <a:p>
            <a:r>
              <a:rPr lang="ar-SA" sz="6000" dirty="0" smtClean="0">
                <a:solidFill>
                  <a:schemeClr val="tx1"/>
                </a:solidFill>
              </a:rPr>
              <a:t>مقدمه في علم الخضر</a:t>
            </a:r>
            <a:endParaRPr lang="ar-SA" sz="6000" dirty="0">
              <a:solidFill>
                <a:schemeClr val="tx1"/>
              </a:solidFill>
            </a:endParaRPr>
          </a:p>
        </p:txBody>
      </p:sp>
    </p:spTree>
    <p:extLst>
      <p:ext uri="{BB962C8B-B14F-4D97-AF65-F5344CB8AC3E}">
        <p14:creationId xmlns:p14="http://schemas.microsoft.com/office/powerpoint/2010/main" val="3392876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381000"/>
          </a:xfrm>
        </p:spPr>
        <p:txBody>
          <a:bodyPr>
            <a:normAutofit fontScale="90000"/>
          </a:bodyPr>
          <a:lstStyle/>
          <a:p>
            <a:endParaRPr lang="ar-SA" dirty="0"/>
          </a:p>
        </p:txBody>
      </p:sp>
      <p:sp>
        <p:nvSpPr>
          <p:cNvPr id="3" name="عنصر نائب للمحتوى 2"/>
          <p:cNvSpPr>
            <a:spLocks noGrp="1"/>
          </p:cNvSpPr>
          <p:nvPr>
            <p:ph idx="1"/>
          </p:nvPr>
        </p:nvSpPr>
        <p:spPr>
          <a:xfrm>
            <a:off x="457200" y="0"/>
            <a:ext cx="8229600" cy="6858000"/>
          </a:xfrm>
        </p:spPr>
        <p:txBody>
          <a:bodyPr>
            <a:normAutofit fontScale="62500" lnSpcReduction="20000"/>
          </a:bodyPr>
          <a:lstStyle/>
          <a:p>
            <a:r>
              <a:rPr lang="ar-SA" dirty="0"/>
              <a:t>فيتامين “أ”</a:t>
            </a:r>
          </a:p>
          <a:p>
            <a:r>
              <a:rPr lang="ar-SA" b="1" dirty="0"/>
              <a:t>يوجد بالطبيعة بصورتين أولهما حقيقية بجسم الإنسان و الحيوان , و الثانية على شكل فيتامين خام يعرف </a:t>
            </a:r>
            <a:r>
              <a:rPr lang="ar-SA" b="1" dirty="0" err="1"/>
              <a:t>بالكاروتين</a:t>
            </a:r>
            <a:r>
              <a:rPr lang="ar-SA" b="1" dirty="0"/>
              <a:t> يتحول داخل جسم الإنسان أو الحيوان الى فيتامين أ .</a:t>
            </a:r>
            <a:endParaRPr lang="ar-SA" dirty="0"/>
          </a:p>
          <a:p>
            <a:r>
              <a:rPr lang="ar-SA" b="1" dirty="0"/>
              <a:t>و </a:t>
            </a:r>
            <a:r>
              <a:rPr lang="ar-SA" b="1" dirty="0" err="1"/>
              <a:t>الكاروتين</a:t>
            </a:r>
            <a:r>
              <a:rPr lang="ar-SA" b="1" dirty="0"/>
              <a:t> مواد صفراء تنتشر </a:t>
            </a:r>
            <a:r>
              <a:rPr lang="ar-SA" b="1" dirty="0" err="1"/>
              <a:t>تنتشر</a:t>
            </a:r>
            <a:r>
              <a:rPr lang="ar-SA" b="1" dirty="0"/>
              <a:t> </a:t>
            </a:r>
            <a:r>
              <a:rPr lang="ar-SA" b="1" dirty="0" err="1"/>
              <a:t>بالاجزاء</a:t>
            </a:r>
            <a:r>
              <a:rPr lang="ar-SA" b="1" dirty="0"/>
              <a:t> النباتية كالجزر و البطاطا و السبانخ و الملوخية و </a:t>
            </a:r>
            <a:r>
              <a:rPr lang="ar-SA" b="1" dirty="0">
                <a:hlinkClick r:id="rId2"/>
              </a:rPr>
              <a:t>الخس </a:t>
            </a:r>
            <a:r>
              <a:rPr lang="ar-SA" b="1" dirty="0"/>
              <a:t>و البقدونس و القرع و </a:t>
            </a:r>
            <a:r>
              <a:rPr lang="ar-SA" b="1" dirty="0" err="1"/>
              <a:t>الكوسة</a:t>
            </a:r>
            <a:r>
              <a:rPr lang="ar-SA" b="1" dirty="0"/>
              <a:t> و </a:t>
            </a:r>
            <a:r>
              <a:rPr lang="ar-SA" b="1" dirty="0">
                <a:hlinkClick r:id="rId3"/>
              </a:rPr>
              <a:t>الطماطم </a:t>
            </a:r>
            <a:r>
              <a:rPr lang="ar-SA" b="1" dirty="0"/>
              <a:t>, و لا يفقد منها شيء أثناء الطبخ أو الحفظ او التعليب , أما التخزين العادي فيؤثر علبه بشكل سلبي و لكن ببطء .</a:t>
            </a:r>
            <a:endParaRPr lang="ar-SA" dirty="0"/>
          </a:p>
          <a:p>
            <a:r>
              <a:rPr lang="ar-SA" dirty="0"/>
              <a:t>فيتامين “ب1”</a:t>
            </a:r>
          </a:p>
          <a:p>
            <a:r>
              <a:rPr lang="ar-SA" b="1" dirty="0"/>
              <a:t>وهو عامل في نمو جسم الإنسان ، ويوجد بوفرة في البذور الجافه لكل من </a:t>
            </a:r>
            <a:r>
              <a:rPr lang="ar-SA" b="1" dirty="0" err="1"/>
              <a:t>البسله</a:t>
            </a:r>
            <a:r>
              <a:rPr lang="ar-SA" b="1" dirty="0"/>
              <a:t> والفاصوليا واللوبيا والثوم والكرات </a:t>
            </a:r>
            <a:r>
              <a:rPr lang="ar-SA" b="1" dirty="0" smtClean="0"/>
              <a:t>والقرنبيط </a:t>
            </a:r>
            <a:r>
              <a:rPr lang="ar-SA" b="1" dirty="0"/>
              <a:t>.</a:t>
            </a:r>
            <a:endParaRPr lang="ar-SA" dirty="0"/>
          </a:p>
          <a:p>
            <a:r>
              <a:rPr lang="ar-SA" dirty="0"/>
              <a:t>فيتامين “ب2”</a:t>
            </a:r>
          </a:p>
          <a:p>
            <a:r>
              <a:rPr lang="ar-SA" b="1" dirty="0"/>
              <a:t>وهو يوجد بكثرة في الخضر </a:t>
            </a:r>
            <a:r>
              <a:rPr lang="ar-SA" b="1" dirty="0" err="1"/>
              <a:t>الورقيه</a:t>
            </a:r>
            <a:r>
              <a:rPr lang="ar-SA" b="1" dirty="0"/>
              <a:t> والبقدونس والخس ،وفي الخضر </a:t>
            </a:r>
            <a:r>
              <a:rPr lang="ar-SA" b="1" dirty="0" err="1"/>
              <a:t>البقوليه</a:t>
            </a:r>
            <a:r>
              <a:rPr lang="ar-SA" b="1" dirty="0"/>
              <a:t> مثل </a:t>
            </a:r>
            <a:r>
              <a:rPr lang="ar-SA" b="1" dirty="0" err="1"/>
              <a:t>البسله</a:t>
            </a:r>
            <a:r>
              <a:rPr lang="ar-SA" b="1" dirty="0"/>
              <a:t> الجافه واللوبيا الجافه .</a:t>
            </a:r>
            <a:endParaRPr lang="ar-SA" dirty="0"/>
          </a:p>
          <a:p>
            <a:r>
              <a:rPr lang="ar-SA" dirty="0"/>
              <a:t>فيتامين “ب7”</a:t>
            </a:r>
          </a:p>
          <a:p>
            <a:r>
              <a:rPr lang="ar-SA" b="1" dirty="0"/>
              <a:t>وهو يوجد في اللوبيا الجافه </a:t>
            </a:r>
            <a:r>
              <a:rPr lang="ar-SA" b="1" dirty="0" err="1"/>
              <a:t>والبسله</a:t>
            </a:r>
            <a:r>
              <a:rPr lang="ar-SA" b="1" dirty="0"/>
              <a:t> الجافه والبطاطس وقرع </a:t>
            </a:r>
            <a:r>
              <a:rPr lang="ar-SA" b="1" dirty="0" err="1"/>
              <a:t>الكوسه</a:t>
            </a:r>
            <a:r>
              <a:rPr lang="ar-SA" b="1" dirty="0"/>
              <a:t> والباذنجان والقاوون والبطاطا والباميا .</a:t>
            </a:r>
            <a:endParaRPr lang="ar-SA" dirty="0"/>
          </a:p>
          <a:p>
            <a:r>
              <a:rPr lang="ar-SA" dirty="0"/>
              <a:t>فيتامين “ج”</a:t>
            </a:r>
          </a:p>
          <a:p>
            <a:r>
              <a:rPr lang="ar-SA" b="1" dirty="0"/>
              <a:t>ويوجد بكثرة في الفلفل والبقدونس والقرنبيط والسبانخ والطماطم والقاوون ، ويتأثر هذا </a:t>
            </a:r>
            <a:r>
              <a:rPr lang="ar-SA" b="1" dirty="0" err="1"/>
              <a:t>الفتيامين</a:t>
            </a:r>
            <a:r>
              <a:rPr lang="ar-SA" b="1" dirty="0"/>
              <a:t> كثيراً بالحرارة كما أنه </a:t>
            </a:r>
            <a:r>
              <a:rPr lang="ar-SA" b="1" dirty="0" err="1"/>
              <a:t>يتأكسد</a:t>
            </a:r>
            <a:r>
              <a:rPr lang="ar-SA" b="1" dirty="0"/>
              <a:t> إذا عرض للهواء والشمس.</a:t>
            </a:r>
            <a:endParaRPr lang="ar-SA" dirty="0"/>
          </a:p>
          <a:p>
            <a:r>
              <a:rPr lang="ar-SA" dirty="0"/>
              <a:t>الأملاح </a:t>
            </a:r>
            <a:r>
              <a:rPr lang="ar-SA" dirty="0" err="1"/>
              <a:t>المعدنيه</a:t>
            </a:r>
            <a:r>
              <a:rPr lang="ar-SA" dirty="0"/>
              <a:t> :</a:t>
            </a:r>
          </a:p>
          <a:p>
            <a:r>
              <a:rPr lang="ar-SA" b="1" dirty="0"/>
              <a:t>يحتاج جسم الإنسان إلى غذاء كامل معدني بجانب ما يحتاج إليه من بروتينات وكربوهيدرات ودهون لكي يتيسر </a:t>
            </a:r>
            <a:r>
              <a:rPr lang="ar-SA" b="1" dirty="0" err="1"/>
              <a:t>إستمرار</a:t>
            </a:r>
            <a:r>
              <a:rPr lang="ar-SA" b="1" dirty="0"/>
              <a:t> نشاط الخلايا ولكي تمد الجسم بما يلزم لتكوين الدم والعظام والأسنان , ومن أهم العناصر </a:t>
            </a:r>
            <a:r>
              <a:rPr lang="ar-SA" b="1" dirty="0" err="1"/>
              <a:t>المعدنيه</a:t>
            </a:r>
            <a:r>
              <a:rPr lang="ar-SA" b="1" dirty="0"/>
              <a:t> التي توجد </a:t>
            </a:r>
            <a:r>
              <a:rPr lang="ar-SA" b="1" dirty="0" err="1"/>
              <a:t>بأنسجه</a:t>
            </a:r>
            <a:r>
              <a:rPr lang="ar-SA" b="1" dirty="0"/>
              <a:t> النبات وتقوم بدور هام في العمليات </a:t>
            </a:r>
            <a:r>
              <a:rPr lang="ar-SA" b="1" dirty="0" err="1"/>
              <a:t>الحيويه</a:t>
            </a:r>
            <a:r>
              <a:rPr lang="ar-SA" b="1" dirty="0"/>
              <a:t> بجسم الإنسان هي الكالسيوم والفوسفور والبوتاسيوم والحديد والصوديوم </a:t>
            </a:r>
            <a:r>
              <a:rPr lang="ar-SA" b="1" dirty="0" err="1"/>
              <a:t>والمغنسبوم</a:t>
            </a:r>
            <a:r>
              <a:rPr lang="ar-SA" b="1" dirty="0"/>
              <a:t> واليود .</a:t>
            </a:r>
            <a:endParaRPr lang="ar-SA" dirty="0"/>
          </a:p>
          <a:p>
            <a:endParaRPr lang="ar-SA" dirty="0"/>
          </a:p>
        </p:txBody>
      </p:sp>
    </p:spTree>
    <p:extLst>
      <p:ext uri="{BB962C8B-B14F-4D97-AF65-F5344CB8AC3E}">
        <p14:creationId xmlns:p14="http://schemas.microsoft.com/office/powerpoint/2010/main" val="1734688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609600"/>
            <a:ext cx="8229600" cy="152400"/>
          </a:xfrm>
        </p:spPr>
        <p:txBody>
          <a:bodyPr>
            <a:normAutofit fontScale="90000"/>
          </a:bodyPr>
          <a:lstStyle/>
          <a:p>
            <a:endParaRPr lang="ar-SA" dirty="0"/>
          </a:p>
        </p:txBody>
      </p:sp>
      <p:sp>
        <p:nvSpPr>
          <p:cNvPr id="3" name="عنصر نائب للمحتوى 2"/>
          <p:cNvSpPr>
            <a:spLocks noGrp="1"/>
          </p:cNvSpPr>
          <p:nvPr>
            <p:ph idx="1"/>
          </p:nvPr>
        </p:nvSpPr>
        <p:spPr>
          <a:xfrm>
            <a:off x="76200" y="0"/>
            <a:ext cx="9067800" cy="6629400"/>
          </a:xfrm>
        </p:spPr>
        <p:txBody>
          <a:bodyPr>
            <a:noAutofit/>
          </a:bodyPr>
          <a:lstStyle/>
          <a:p>
            <a:r>
              <a:rPr lang="ar-SA" sz="1800" dirty="0"/>
              <a:t>لكالسيوم</a:t>
            </a:r>
          </a:p>
          <a:p>
            <a:r>
              <a:rPr lang="ar-SA" sz="1800" b="1" dirty="0"/>
              <a:t>يحتاج الجسم إلى الكالسيوم لتكوين العظام والأسنان فهو يوجد في العظام بنسبه 55% من وزنها. ووجود الكالسيوم في الدم </a:t>
            </a:r>
            <a:r>
              <a:rPr lang="ar-SA" sz="1800" b="1" dirty="0" err="1"/>
              <a:t>عنص</a:t>
            </a:r>
            <a:r>
              <a:rPr lang="ar-SA" sz="1800" b="1" dirty="0"/>
              <a:t> هام لتجمده ، ولهذا تطول المدة التي بتجمد فيها الدم وتقصر تبعاً لكميه الكالسيوم ، ويؤدي نقص الكالسيوم في الجسم إلى الكساح ولين العظام وتآكل الأسنان وفقد الدم لخاصيه التجلط ، ويوجد الكالسيوم بتركيز مرتفع في الفاصوليا والبقدونس والسبانخ والجرجير والخبيزة والفجل </a:t>
            </a:r>
            <a:r>
              <a:rPr lang="ar-SA" sz="1800" b="1" dirty="0" smtClean="0"/>
              <a:t>والباميا </a:t>
            </a:r>
            <a:r>
              <a:rPr lang="ar-SA" sz="1800" b="1" dirty="0"/>
              <a:t>، ويحتاج منه الإنسان البالغ إلى نحو جرام واحد يومياً.</a:t>
            </a:r>
            <a:endParaRPr lang="ar-SA" sz="1800" dirty="0"/>
          </a:p>
          <a:p>
            <a:r>
              <a:rPr lang="ar-SA" sz="1800" dirty="0"/>
              <a:t>الفوسفور</a:t>
            </a:r>
          </a:p>
          <a:p>
            <a:r>
              <a:rPr lang="ar-SA" sz="1800" b="1" dirty="0"/>
              <a:t>هو أحد العناصر </a:t>
            </a:r>
            <a:r>
              <a:rPr lang="ar-SA" sz="1800" b="1" dirty="0" err="1"/>
              <a:t>الضروريه</a:t>
            </a:r>
            <a:r>
              <a:rPr lang="ar-SA" sz="1800" b="1" dirty="0"/>
              <a:t> لتكوين العظام.</a:t>
            </a:r>
            <a:r>
              <a:rPr lang="ar-SA" sz="1800" dirty="0"/>
              <a:t> </a:t>
            </a:r>
            <a:r>
              <a:rPr lang="ar-SA" sz="1800" b="1" dirty="0"/>
              <a:t>ونقصه يسبب تعرض الإنسان للكساح </a:t>
            </a:r>
            <a:r>
              <a:rPr lang="ar-SA" sz="1800" b="1" dirty="0" err="1"/>
              <a:t>نتيجه</a:t>
            </a:r>
            <a:r>
              <a:rPr lang="ar-SA" sz="1800" b="1" dirty="0"/>
              <a:t> لعدم ترسيب الكالسيوم.</a:t>
            </a:r>
            <a:r>
              <a:rPr lang="ar-SA" sz="1800" dirty="0"/>
              <a:t> </a:t>
            </a:r>
            <a:r>
              <a:rPr lang="ar-SA" sz="1800" b="1" dirty="0"/>
              <a:t>وأغلب الفوسفور الكلى يوجد في العظام والأسنان.</a:t>
            </a:r>
            <a:r>
              <a:rPr lang="ar-SA" sz="1800" dirty="0"/>
              <a:t> </a:t>
            </a:r>
            <a:r>
              <a:rPr lang="ar-SA" sz="1800" b="1" dirty="0"/>
              <a:t>ويوجد الفوسفور في البصل الأخضر والثوم </a:t>
            </a:r>
            <a:r>
              <a:rPr lang="ar-SA" sz="1800" b="1" dirty="0" smtClean="0"/>
              <a:t>والخرشوف </a:t>
            </a:r>
            <a:r>
              <a:rPr lang="ar-SA" sz="1800" b="1" dirty="0"/>
              <a:t>والقلقاس. ويحتاج الإنسان العادي إلى جرام واحد منه يومياً.</a:t>
            </a:r>
            <a:endParaRPr lang="ar-SA" sz="1800" dirty="0"/>
          </a:p>
          <a:p>
            <a:r>
              <a:rPr lang="ar-SA" sz="1800" dirty="0"/>
              <a:t>البوتاسيوم</a:t>
            </a:r>
          </a:p>
          <a:p>
            <a:r>
              <a:rPr lang="ar-SA" sz="1800" b="1" dirty="0"/>
              <a:t>يقوم البوتاسيوم بتنظيم حموضه الخلايا ، وله أهميه قصوى في عمليه التحول الغذائي </a:t>
            </a:r>
            <a:r>
              <a:rPr lang="ar-SA" sz="1800" b="1" dirty="0" err="1"/>
              <a:t>للكربروهيدرات</a:t>
            </a:r>
            <a:r>
              <a:rPr lang="ar-SA" sz="1800" b="1" dirty="0"/>
              <a:t> بالجسم.</a:t>
            </a:r>
            <a:r>
              <a:rPr lang="ar-SA" sz="1800" dirty="0"/>
              <a:t> </a:t>
            </a:r>
            <a:r>
              <a:rPr lang="ar-SA" sz="1800" b="1" dirty="0"/>
              <a:t>ومن الخضر </a:t>
            </a:r>
            <a:r>
              <a:rPr lang="ar-SA" sz="1800" b="1" dirty="0" err="1"/>
              <a:t>الغنيه</a:t>
            </a:r>
            <a:r>
              <a:rPr lang="ar-SA" sz="1800" b="1" dirty="0"/>
              <a:t> بالبوتاسيوم :الفاصولياء </a:t>
            </a:r>
            <a:r>
              <a:rPr lang="ar-SA" sz="1800" b="1" dirty="0" err="1"/>
              <a:t>والبسله</a:t>
            </a:r>
            <a:r>
              <a:rPr lang="ar-SA" sz="1800" b="1" dirty="0"/>
              <a:t> الجافه والبطاطس والسبانخ والقرع العسلي.</a:t>
            </a:r>
            <a:r>
              <a:rPr lang="ar-SA" sz="1800" dirty="0"/>
              <a:t> </a:t>
            </a:r>
            <a:r>
              <a:rPr lang="ar-SA" sz="1800" b="1" dirty="0"/>
              <a:t>ويحتاج الإنسان البالغ إلى حوالي 2-6 جرام منه يومياً</a:t>
            </a:r>
            <a:r>
              <a:rPr lang="ar-SA" sz="1800" dirty="0"/>
              <a:t>.</a:t>
            </a:r>
          </a:p>
          <a:p>
            <a:r>
              <a:rPr lang="ar-SA" sz="1800" dirty="0"/>
              <a:t>الحديد</a:t>
            </a:r>
          </a:p>
          <a:p>
            <a:r>
              <a:rPr lang="ar-SA" sz="1800" b="1" dirty="0"/>
              <a:t>يوجد الحديد بالأجزاء </a:t>
            </a:r>
            <a:r>
              <a:rPr lang="ar-SA" sz="1800" b="1" dirty="0" err="1"/>
              <a:t>المختلفه</a:t>
            </a:r>
            <a:r>
              <a:rPr lang="ar-SA" sz="1800" b="1" dirty="0"/>
              <a:t> من الجسم خصوصاً في هيموجلوبين الدم</a:t>
            </a:r>
            <a:r>
              <a:rPr lang="ar-SA" sz="1800" dirty="0"/>
              <a:t>. </a:t>
            </a:r>
            <a:r>
              <a:rPr lang="ar-SA" sz="1800" b="1" dirty="0"/>
              <a:t>فهو عنصر ضروري لتكوين الدم ،ويؤدي نقصه إلى الهزال وعدم قدرة الدم على حمل الأكسجين إلى </a:t>
            </a:r>
            <a:r>
              <a:rPr lang="ar-SA" sz="1800" b="1" dirty="0" err="1"/>
              <a:t>الأنسجه</a:t>
            </a:r>
            <a:r>
              <a:rPr lang="ar-SA" sz="1800" b="1" dirty="0"/>
              <a:t>.</a:t>
            </a:r>
            <a:r>
              <a:rPr lang="ar-SA" sz="1800" dirty="0"/>
              <a:t> </a:t>
            </a:r>
            <a:r>
              <a:rPr lang="ar-SA" sz="1800" b="1" dirty="0"/>
              <a:t>وتحتوي السبانخ والسلق والبقدونس </a:t>
            </a:r>
            <a:r>
              <a:rPr lang="ar-SA" sz="1800" b="1" dirty="0" err="1"/>
              <a:t>والبسله</a:t>
            </a:r>
            <a:r>
              <a:rPr lang="ar-SA" sz="1800" b="1" dirty="0"/>
              <a:t> الجافه على الحديد بتركيز مرتفع ويحتاج الشخص </a:t>
            </a:r>
            <a:r>
              <a:rPr lang="ar-SA" sz="1800" b="1" dirty="0" err="1"/>
              <a:t>اابالغ</a:t>
            </a:r>
            <a:r>
              <a:rPr lang="ar-SA" sz="1800" b="1" dirty="0"/>
              <a:t> إلى حوالي 12 مليجرام من الحديد يومياً.</a:t>
            </a:r>
            <a:endParaRPr lang="ar-SA" sz="1800" dirty="0"/>
          </a:p>
          <a:p>
            <a:r>
              <a:rPr lang="ar-SA" sz="1800" dirty="0"/>
              <a:t>الصوديوم</a:t>
            </a:r>
          </a:p>
          <a:p>
            <a:r>
              <a:rPr lang="ar-SA" sz="1800" b="1" dirty="0"/>
              <a:t>هو أحد العناصر </a:t>
            </a:r>
            <a:r>
              <a:rPr lang="ar-SA" sz="1800" b="1" dirty="0" err="1"/>
              <a:t>الضروريه</a:t>
            </a:r>
            <a:r>
              <a:rPr lang="ar-SA" sz="1800" b="1" dirty="0"/>
              <a:t> لحياة النبات والحيوان , ويوجد بتركيز مناسب في </a:t>
            </a:r>
            <a:r>
              <a:rPr lang="ar-SA" sz="1800" b="1" dirty="0" smtClean="0"/>
              <a:t>السبانخ </a:t>
            </a:r>
            <a:r>
              <a:rPr lang="ar-SA" sz="1800" b="1" dirty="0"/>
              <a:t>والطماطم والفاصوليا </a:t>
            </a:r>
            <a:r>
              <a:rPr lang="ar-SA" sz="1800" dirty="0" smtClean="0"/>
              <a:t>المغنسيوم</a:t>
            </a:r>
            <a:endParaRPr lang="ar-SA" sz="1800" dirty="0"/>
          </a:p>
          <a:p>
            <a:r>
              <a:rPr lang="ar-SA" sz="1800" b="1" dirty="0"/>
              <a:t>من العناصر </a:t>
            </a:r>
            <a:r>
              <a:rPr lang="ar-SA" sz="1800" b="1" dirty="0" err="1"/>
              <a:t>الضروريه</a:t>
            </a:r>
            <a:r>
              <a:rPr lang="ar-SA" sz="1800" b="1" dirty="0"/>
              <a:t> </a:t>
            </a:r>
            <a:r>
              <a:rPr lang="ar-SA" sz="1800" b="1" dirty="0" err="1"/>
              <a:t>للحياه</a:t>
            </a:r>
            <a:r>
              <a:rPr lang="ar-SA" sz="1800" b="1" dirty="0"/>
              <a:t>، ويوجد في </a:t>
            </a:r>
            <a:r>
              <a:rPr lang="ar-SA" sz="1800" b="1" dirty="0" smtClean="0"/>
              <a:t>السلق </a:t>
            </a:r>
            <a:r>
              <a:rPr lang="ar-SA" sz="1800" b="1" dirty="0"/>
              <a:t>والباميا .</a:t>
            </a:r>
            <a:endParaRPr lang="ar-SA" sz="1800" dirty="0"/>
          </a:p>
          <a:p>
            <a:endParaRPr lang="ar-SA" sz="1800" dirty="0"/>
          </a:p>
        </p:txBody>
      </p:sp>
    </p:spTree>
    <p:extLst>
      <p:ext uri="{BB962C8B-B14F-4D97-AF65-F5344CB8AC3E}">
        <p14:creationId xmlns:p14="http://schemas.microsoft.com/office/powerpoint/2010/main" val="3261467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1066800"/>
            <a:ext cx="8229600" cy="533400"/>
          </a:xfrm>
        </p:spPr>
        <p:txBody>
          <a:bodyPr>
            <a:normAutofit fontScale="90000"/>
          </a:bodyPr>
          <a:lstStyle/>
          <a:p>
            <a:endParaRPr lang="ar-SA" dirty="0"/>
          </a:p>
        </p:txBody>
      </p:sp>
      <p:sp>
        <p:nvSpPr>
          <p:cNvPr id="3" name="عنصر نائب للمحتوى 2"/>
          <p:cNvSpPr>
            <a:spLocks noGrp="1"/>
          </p:cNvSpPr>
          <p:nvPr>
            <p:ph idx="1"/>
          </p:nvPr>
        </p:nvSpPr>
        <p:spPr/>
        <p:txBody>
          <a:bodyPr/>
          <a:lstStyle/>
          <a:p>
            <a:r>
              <a:rPr lang="ar-SA" dirty="0"/>
              <a:t>اليود</a:t>
            </a:r>
          </a:p>
          <a:p>
            <a:r>
              <a:rPr lang="ar-SA" b="1" dirty="0"/>
              <a:t>من أهم وظائف اليود في الجسم إفراز الغدة </a:t>
            </a:r>
            <a:r>
              <a:rPr lang="ar-SA" b="1" dirty="0" err="1"/>
              <a:t>الدرقيه</a:t>
            </a:r>
            <a:r>
              <a:rPr lang="ar-SA" dirty="0"/>
              <a:t>. </a:t>
            </a:r>
            <a:r>
              <a:rPr lang="ar-SA" b="1" dirty="0"/>
              <a:t>وينتج عن نقصه تضخم هذه الغدة.</a:t>
            </a:r>
            <a:r>
              <a:rPr lang="ar-SA" dirty="0"/>
              <a:t> </a:t>
            </a:r>
            <a:r>
              <a:rPr lang="ar-SA" b="1" dirty="0"/>
              <a:t>وعموماً فإن </a:t>
            </a:r>
            <a:r>
              <a:rPr lang="ar-SA" b="1" dirty="0" err="1"/>
              <a:t>إحتياجات</a:t>
            </a:r>
            <a:r>
              <a:rPr lang="ar-SA" b="1" dirty="0"/>
              <a:t> الجسم لهذا العنصر قليله يحتاج الإنسان البالغ إلى حوالي 0.1 مليجرام يومياً</a:t>
            </a:r>
            <a:r>
              <a:rPr lang="ar-SA" dirty="0"/>
              <a:t>. </a:t>
            </a:r>
            <a:r>
              <a:rPr lang="ar-SA" b="1" dirty="0"/>
              <a:t>ويعتبر الجرجير والبطاطس والجزر والبصل من أغنى الخضروات في اليود .</a:t>
            </a:r>
            <a:endParaRPr lang="ar-SA" dirty="0"/>
          </a:p>
          <a:p>
            <a:endParaRPr lang="ar-SA" dirty="0"/>
          </a:p>
        </p:txBody>
      </p:sp>
    </p:spTree>
    <p:extLst>
      <p:ext uri="{BB962C8B-B14F-4D97-AF65-F5344CB8AC3E}">
        <p14:creationId xmlns:p14="http://schemas.microsoft.com/office/powerpoint/2010/main" val="2681900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304800"/>
          </a:xfrm>
        </p:spPr>
        <p:txBody>
          <a:bodyPr>
            <a:normAutofit fontScale="90000"/>
          </a:bodyPr>
          <a:lstStyle/>
          <a:p>
            <a:endParaRPr lang="ar-SA" dirty="0"/>
          </a:p>
        </p:txBody>
      </p:sp>
      <p:sp>
        <p:nvSpPr>
          <p:cNvPr id="3" name="عنصر نائب للمحتوى 2"/>
          <p:cNvSpPr>
            <a:spLocks noGrp="1"/>
          </p:cNvSpPr>
          <p:nvPr>
            <p:ph idx="1"/>
          </p:nvPr>
        </p:nvSpPr>
        <p:spPr>
          <a:xfrm>
            <a:off x="457200" y="304800"/>
            <a:ext cx="8229600" cy="5821363"/>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fontScale="92500" lnSpcReduction="20000"/>
          </a:bodyPr>
          <a:lstStyle/>
          <a:p>
            <a:r>
              <a:rPr lang="ar-SA" b="1" dirty="0" smtClean="0">
                <a:solidFill>
                  <a:schemeClr val="tx1"/>
                </a:solidFill>
              </a:rPr>
              <a:t>علم الخضر  </a:t>
            </a:r>
            <a:r>
              <a:rPr lang="en-US" b="1" dirty="0" smtClean="0">
                <a:solidFill>
                  <a:schemeClr val="tx1"/>
                </a:solidFill>
              </a:rPr>
              <a:t>vegetable production</a:t>
            </a:r>
            <a:r>
              <a:rPr lang="ar-SA" b="1" dirty="0" smtClean="0">
                <a:solidFill>
                  <a:schemeClr val="tx1"/>
                </a:solidFill>
              </a:rPr>
              <a:t> او </a:t>
            </a:r>
            <a:r>
              <a:rPr lang="en-US" b="1" dirty="0" err="1" smtClean="0"/>
              <a:t>Ttuck</a:t>
            </a:r>
            <a:r>
              <a:rPr lang="en-US" b="1" dirty="0" smtClean="0"/>
              <a:t> crops</a:t>
            </a:r>
            <a:endParaRPr lang="en-US" b="1" dirty="0" smtClean="0">
              <a:solidFill>
                <a:schemeClr val="tx1"/>
              </a:solidFill>
            </a:endParaRPr>
          </a:p>
          <a:p>
            <a:r>
              <a:rPr lang="ar-SA" dirty="0" smtClean="0"/>
              <a:t>هو </a:t>
            </a:r>
            <a:r>
              <a:rPr lang="ar-SA" dirty="0"/>
              <a:t>احد فروع علم البستنة </a:t>
            </a:r>
            <a:r>
              <a:rPr lang="ar-SA" dirty="0" smtClean="0"/>
              <a:t>ويتناول دراسة نباتات </a:t>
            </a:r>
            <a:r>
              <a:rPr lang="ar-SA" dirty="0"/>
              <a:t>الخضر </a:t>
            </a:r>
            <a:endParaRPr lang="ar-SA" dirty="0" smtClean="0"/>
          </a:p>
          <a:p>
            <a:r>
              <a:rPr lang="ar-SA" dirty="0" smtClean="0"/>
              <a:t>وهي نباتات </a:t>
            </a:r>
            <a:r>
              <a:rPr lang="ar-SA" dirty="0"/>
              <a:t>عشبية تحتاج الى عناية خاصة أثناء زراعتها وانتاجها وتداولها. ومعظمها نباتات حولية والبعض الآخر ذو حولين والقليل منها معمر</a:t>
            </a:r>
            <a:endParaRPr lang="ar-SA" b="1" dirty="0" smtClean="0">
              <a:solidFill>
                <a:schemeClr val="tx1"/>
              </a:solidFill>
            </a:endParaRPr>
          </a:p>
          <a:p>
            <a:r>
              <a:rPr lang="ar-SA" b="1" dirty="0" smtClean="0">
                <a:solidFill>
                  <a:schemeClr val="tx1"/>
                </a:solidFill>
              </a:rPr>
              <a:t>:</a:t>
            </a:r>
            <a:r>
              <a:rPr lang="ar-SA" dirty="0" smtClean="0"/>
              <a:t>علم البستنة </a:t>
            </a:r>
            <a:r>
              <a:rPr lang="en-US" dirty="0" err="1" smtClean="0"/>
              <a:t>Horiculture</a:t>
            </a:r>
            <a:r>
              <a:rPr lang="ar-SA" dirty="0" smtClean="0"/>
              <a:t>.</a:t>
            </a:r>
            <a:endParaRPr lang="ar-SA" b="1" dirty="0" smtClean="0">
              <a:solidFill>
                <a:schemeClr val="tx1"/>
              </a:solidFill>
            </a:endParaRPr>
          </a:p>
          <a:p>
            <a:r>
              <a:rPr lang="ar-SA" b="1" dirty="0" smtClean="0">
                <a:solidFill>
                  <a:schemeClr val="tx1"/>
                </a:solidFill>
              </a:rPr>
              <a:t>ويتضمن الفروع </a:t>
            </a:r>
            <a:r>
              <a:rPr lang="ar-SA" b="1" dirty="0" err="1" smtClean="0">
                <a:solidFill>
                  <a:schemeClr val="tx1"/>
                </a:solidFill>
              </a:rPr>
              <a:t>التاليه</a:t>
            </a:r>
            <a:r>
              <a:rPr lang="ar-SA" b="1" dirty="0" smtClean="0">
                <a:solidFill>
                  <a:schemeClr val="tx1"/>
                </a:solidFill>
              </a:rPr>
              <a:t>:-</a:t>
            </a:r>
          </a:p>
          <a:p>
            <a:r>
              <a:rPr lang="ar-SA" b="1" dirty="0" smtClean="0">
                <a:solidFill>
                  <a:schemeClr val="tx1"/>
                </a:solidFill>
              </a:rPr>
              <a:t>1- علم الخضر </a:t>
            </a:r>
            <a:r>
              <a:rPr lang="en-GB" b="1" dirty="0" smtClean="0">
                <a:solidFill>
                  <a:schemeClr val="tx1"/>
                </a:solidFill>
              </a:rPr>
              <a:t>Older culture </a:t>
            </a:r>
            <a:r>
              <a:rPr lang="ar-SA" b="1" dirty="0" smtClean="0">
                <a:solidFill>
                  <a:schemeClr val="tx1"/>
                </a:solidFill>
              </a:rPr>
              <a:t>أو </a:t>
            </a:r>
            <a:r>
              <a:rPr lang="en-GB" b="1" dirty="0" smtClean="0">
                <a:solidFill>
                  <a:schemeClr val="tx1"/>
                </a:solidFill>
              </a:rPr>
              <a:t>Truck Crops</a:t>
            </a:r>
            <a:br>
              <a:rPr lang="en-GB" b="1" dirty="0" smtClean="0">
                <a:solidFill>
                  <a:schemeClr val="tx1"/>
                </a:solidFill>
              </a:rPr>
            </a:br>
            <a:r>
              <a:rPr lang="ar-SA" b="1" dirty="0" smtClean="0">
                <a:solidFill>
                  <a:schemeClr val="tx1"/>
                </a:solidFill>
              </a:rPr>
              <a:t>2</a:t>
            </a:r>
            <a:r>
              <a:rPr lang="en-GB" b="1" dirty="0" smtClean="0">
                <a:solidFill>
                  <a:schemeClr val="tx1"/>
                </a:solidFill>
              </a:rPr>
              <a:t>- </a:t>
            </a:r>
            <a:r>
              <a:rPr lang="ar-SA" b="1" dirty="0" smtClean="0">
                <a:solidFill>
                  <a:schemeClr val="tx1"/>
                </a:solidFill>
              </a:rPr>
              <a:t>علم الفاكهة </a:t>
            </a:r>
            <a:r>
              <a:rPr lang="en-GB" b="1" dirty="0" smtClean="0">
                <a:solidFill>
                  <a:schemeClr val="tx1"/>
                </a:solidFill>
              </a:rPr>
              <a:t>Pomology </a:t>
            </a:r>
            <a:r>
              <a:rPr lang="ar-SA" b="1" dirty="0" smtClean="0">
                <a:solidFill>
                  <a:schemeClr val="tx1"/>
                </a:solidFill>
              </a:rPr>
              <a:t>أو </a:t>
            </a:r>
            <a:r>
              <a:rPr lang="en-GB" b="1" dirty="0" smtClean="0">
                <a:solidFill>
                  <a:schemeClr val="tx1"/>
                </a:solidFill>
              </a:rPr>
              <a:t>Fruit Crops</a:t>
            </a:r>
            <a:br>
              <a:rPr lang="en-GB" b="1" dirty="0" smtClean="0">
                <a:solidFill>
                  <a:schemeClr val="tx1"/>
                </a:solidFill>
              </a:rPr>
            </a:br>
            <a:r>
              <a:rPr lang="en-GB" b="1" dirty="0" smtClean="0">
                <a:solidFill>
                  <a:schemeClr val="tx1"/>
                </a:solidFill>
              </a:rPr>
              <a:t>-3 </a:t>
            </a:r>
            <a:r>
              <a:rPr lang="ar-SA" b="1" dirty="0" smtClean="0">
                <a:solidFill>
                  <a:schemeClr val="tx1"/>
                </a:solidFill>
              </a:rPr>
              <a:t>علم الزينة </a:t>
            </a:r>
            <a:r>
              <a:rPr lang="en-GB" b="1" dirty="0" smtClean="0">
                <a:solidFill>
                  <a:schemeClr val="tx1"/>
                </a:solidFill>
              </a:rPr>
              <a:t>Floriculture and ornamental</a:t>
            </a:r>
            <a:br>
              <a:rPr lang="en-GB" b="1" dirty="0" smtClean="0">
                <a:solidFill>
                  <a:schemeClr val="tx1"/>
                </a:solidFill>
              </a:rPr>
            </a:br>
            <a:r>
              <a:rPr lang="en-GB" b="1" dirty="0" smtClean="0">
                <a:solidFill>
                  <a:schemeClr val="tx1"/>
                </a:solidFill>
              </a:rPr>
              <a:t>4 </a:t>
            </a:r>
            <a:r>
              <a:rPr lang="ar-SA" b="1" dirty="0" smtClean="0">
                <a:solidFill>
                  <a:schemeClr val="tx1"/>
                </a:solidFill>
              </a:rPr>
              <a:t>-تنسيق الحدائق </a:t>
            </a:r>
            <a:r>
              <a:rPr lang="en-GB" b="1" dirty="0" smtClean="0">
                <a:solidFill>
                  <a:schemeClr val="tx1"/>
                </a:solidFill>
              </a:rPr>
              <a:t>Landscape gardening</a:t>
            </a:r>
            <a:br>
              <a:rPr lang="en-GB" b="1" dirty="0" smtClean="0">
                <a:solidFill>
                  <a:schemeClr val="tx1"/>
                </a:solidFill>
              </a:rPr>
            </a:br>
            <a:r>
              <a:rPr lang="en-GB" b="1" dirty="0" smtClean="0">
                <a:solidFill>
                  <a:schemeClr val="tx1"/>
                </a:solidFill>
              </a:rPr>
              <a:t>5 </a:t>
            </a:r>
            <a:r>
              <a:rPr lang="ar-SA" b="1" dirty="0" smtClean="0">
                <a:solidFill>
                  <a:schemeClr val="tx1"/>
                </a:solidFill>
              </a:rPr>
              <a:t>-علم النباتات العطرية الطبية </a:t>
            </a:r>
            <a:r>
              <a:rPr lang="en-GB" b="1" dirty="0" smtClean="0">
                <a:solidFill>
                  <a:schemeClr val="tx1"/>
                </a:solidFill>
              </a:rPr>
              <a:t>Medical and aromatic</a:t>
            </a:r>
          </a:p>
          <a:p>
            <a:r>
              <a:rPr lang="ar-SA" b="1" dirty="0" smtClean="0"/>
              <a:t>ويضاف </a:t>
            </a:r>
            <a:r>
              <a:rPr lang="ar-SA" b="1" dirty="0" err="1" smtClean="0"/>
              <a:t>لة</a:t>
            </a:r>
            <a:r>
              <a:rPr lang="ar-SA" b="1" dirty="0" smtClean="0"/>
              <a:t> احيانا علم الغابات </a:t>
            </a:r>
            <a:r>
              <a:rPr lang="en-US" b="1" dirty="0" smtClean="0"/>
              <a:t>Forestry</a:t>
            </a:r>
            <a:endParaRPr lang="ar-SA" b="1" dirty="0" smtClean="0">
              <a:solidFill>
                <a:schemeClr val="tx1"/>
              </a:solidFill>
            </a:endParaRPr>
          </a:p>
          <a:p>
            <a:endParaRPr lang="en-GB" b="1" dirty="0" smtClean="0">
              <a:solidFill>
                <a:schemeClr val="tx1"/>
              </a:solidFill>
            </a:endParaRPr>
          </a:p>
          <a:p>
            <a:endParaRPr lang="ar-SA" dirty="0"/>
          </a:p>
        </p:txBody>
      </p:sp>
    </p:spTree>
    <p:extLst>
      <p:ext uri="{BB962C8B-B14F-4D97-AF65-F5344CB8AC3E}">
        <p14:creationId xmlns:p14="http://schemas.microsoft.com/office/powerpoint/2010/main" val="4218075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0"/>
            <a:ext cx="8229600" cy="457200"/>
          </a:xfrm>
        </p:spPr>
        <p:txBody>
          <a:bodyPr>
            <a:normAutofit fontScale="90000"/>
          </a:bodyPr>
          <a:lstStyle/>
          <a:p>
            <a:endParaRPr lang="ar-SA" dirty="0"/>
          </a:p>
        </p:txBody>
      </p:sp>
      <p:sp>
        <p:nvSpPr>
          <p:cNvPr id="3" name="عنصر نائب للمحتوى 2"/>
          <p:cNvSpPr>
            <a:spLocks noGrp="1"/>
          </p:cNvSpPr>
          <p:nvPr>
            <p:ph idx="1"/>
          </p:nvPr>
        </p:nvSpPr>
        <p:spPr>
          <a:xfrm>
            <a:off x="457200" y="457200"/>
            <a:ext cx="8229600" cy="5668963"/>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lnSpcReduction="10000"/>
          </a:bodyPr>
          <a:lstStyle/>
          <a:p>
            <a:r>
              <a:rPr lang="ar-SA" dirty="0"/>
              <a:t>ويمكن تصنيف محاصيل الخُضر إلى 9 أصناف رئيسية:</a:t>
            </a:r>
          </a:p>
          <a:p>
            <a:pPr marL="514350" indent="-514350">
              <a:buFont typeface="+mj-lt"/>
              <a:buAutoNum type="arabicPeriod"/>
            </a:pPr>
            <a:r>
              <a:rPr lang="ar-SA" dirty="0">
                <a:hlinkClick r:id="rId2" tooltip="الأعشاب"/>
              </a:rPr>
              <a:t>الأعشاب</a:t>
            </a:r>
            <a:r>
              <a:rPr lang="ar-SA" dirty="0"/>
              <a:t> والخضراوات - السبانخ والكرنب </a:t>
            </a:r>
            <a:endParaRPr lang="ar-SA" dirty="0" smtClean="0"/>
          </a:p>
          <a:p>
            <a:pPr marL="514350" indent="-514350">
              <a:buFont typeface="+mj-lt"/>
              <a:buAutoNum type="arabicPeriod"/>
            </a:pPr>
            <a:r>
              <a:rPr lang="ar-SA" dirty="0" smtClean="0"/>
              <a:t>محاصيل</a:t>
            </a:r>
            <a:r>
              <a:rPr lang="ar-SA" dirty="0"/>
              <a:t> </a:t>
            </a:r>
            <a:r>
              <a:rPr lang="ar-SA" dirty="0">
                <a:hlinkClick r:id="rId3" tooltip="السلطة"/>
              </a:rPr>
              <a:t>السلطة</a:t>
            </a:r>
            <a:r>
              <a:rPr lang="ar-SA" dirty="0"/>
              <a:t> - الخس والكرفس</a:t>
            </a:r>
          </a:p>
          <a:p>
            <a:pPr marL="514350" indent="-514350">
              <a:buFont typeface="+mj-lt"/>
              <a:buAutoNum type="arabicPeriod"/>
            </a:pPr>
            <a:r>
              <a:rPr lang="ar-SA" dirty="0" smtClean="0"/>
              <a:t>المحاصيل الورقية- </a:t>
            </a:r>
            <a:r>
              <a:rPr lang="ar-SA" dirty="0"/>
              <a:t>الملفوف والقرنبيط</a:t>
            </a:r>
          </a:p>
          <a:p>
            <a:pPr marL="514350" indent="-514350">
              <a:buFont typeface="+mj-lt"/>
              <a:buAutoNum type="arabicPeriod"/>
            </a:pPr>
            <a:r>
              <a:rPr lang="ar-SA" dirty="0"/>
              <a:t>المحاصيل الجذرية (الدرنات) - البطاطس </a:t>
            </a:r>
            <a:r>
              <a:rPr lang="ar-SA" dirty="0" smtClean="0"/>
              <a:t>والجزر </a:t>
            </a:r>
            <a:r>
              <a:rPr lang="ar-SA" dirty="0"/>
              <a:t>والفجل</a:t>
            </a:r>
          </a:p>
          <a:p>
            <a:pPr marL="514350" indent="-514350">
              <a:buFont typeface="+mj-lt"/>
              <a:buAutoNum type="arabicPeriod"/>
            </a:pPr>
            <a:r>
              <a:rPr lang="ar-SA" dirty="0"/>
              <a:t>المحاصيل البصلية - البصل والكراث</a:t>
            </a:r>
          </a:p>
          <a:p>
            <a:pPr marL="514350" indent="-514350">
              <a:buFont typeface="+mj-lt"/>
              <a:buAutoNum type="arabicPeriod"/>
            </a:pPr>
            <a:r>
              <a:rPr lang="ar-SA" dirty="0">
                <a:hlinkClick r:id="rId4" tooltip="البقوليات"/>
              </a:rPr>
              <a:t>البقوليات</a:t>
            </a:r>
            <a:r>
              <a:rPr lang="ar-SA" dirty="0"/>
              <a:t> - الفاصوليا والبازلاء</a:t>
            </a:r>
          </a:p>
          <a:p>
            <a:pPr marL="514350" indent="-514350">
              <a:buFont typeface="+mj-lt"/>
              <a:buAutoNum type="arabicPeriod"/>
            </a:pPr>
            <a:r>
              <a:rPr lang="ar-SA" dirty="0" err="1">
                <a:hlinkClick r:id="rId5" tooltip="القرعية"/>
              </a:rPr>
              <a:t>القرعيات</a:t>
            </a:r>
            <a:r>
              <a:rPr lang="ar-SA" dirty="0"/>
              <a:t> - البطيخ والقرع والخيار</a:t>
            </a:r>
          </a:p>
          <a:p>
            <a:pPr marL="514350" indent="-514350">
              <a:buFont typeface="+mj-lt"/>
              <a:buAutoNum type="arabicPeriod"/>
            </a:pPr>
            <a:r>
              <a:rPr lang="ar-SA" dirty="0"/>
              <a:t>المحاصيل </a:t>
            </a:r>
            <a:r>
              <a:rPr lang="ar-SA" dirty="0">
                <a:hlinkClick r:id="rId6" tooltip="الباذنجانية"/>
              </a:rPr>
              <a:t>الباذنجانية</a:t>
            </a:r>
            <a:r>
              <a:rPr lang="ar-SA" dirty="0"/>
              <a:t> - الطماطم </a:t>
            </a:r>
            <a:r>
              <a:rPr lang="ar-SA" dirty="0" smtClean="0"/>
              <a:t>والفلفل</a:t>
            </a:r>
          </a:p>
          <a:p>
            <a:pPr marL="514350" indent="-514350">
              <a:buFont typeface="+mj-lt"/>
              <a:buAutoNum type="arabicPeriod"/>
            </a:pPr>
            <a:r>
              <a:rPr lang="ar-SA" dirty="0" smtClean="0"/>
              <a:t>الذرة </a:t>
            </a:r>
            <a:r>
              <a:rPr lang="ar-SA" dirty="0" err="1" smtClean="0"/>
              <a:t>الحلوه</a:t>
            </a:r>
            <a:endParaRPr lang="ar-SA" dirty="0" smtClean="0"/>
          </a:p>
          <a:p>
            <a:pPr marL="514350" indent="-514350">
              <a:buFont typeface="+mj-lt"/>
              <a:buAutoNum type="arabicPeriod"/>
            </a:pPr>
            <a:endParaRPr lang="ar-SA" dirty="0"/>
          </a:p>
          <a:p>
            <a:endParaRPr lang="ar-SA" dirty="0"/>
          </a:p>
        </p:txBody>
      </p:sp>
    </p:spTree>
    <p:extLst>
      <p:ext uri="{BB962C8B-B14F-4D97-AF65-F5344CB8AC3E}">
        <p14:creationId xmlns:p14="http://schemas.microsoft.com/office/powerpoint/2010/main" val="1042434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62"/>
          </a:xfrm>
        </p:spPr>
        <p:txBody>
          <a:bodyPr/>
          <a:lstStyle/>
          <a:p>
            <a:r>
              <a:rPr lang="ar-SA" dirty="0" smtClean="0"/>
              <a:t>تعريف نباتات الخضر</a:t>
            </a:r>
            <a:endParaRPr lang="ar-SA" dirty="0"/>
          </a:p>
        </p:txBody>
      </p:sp>
      <p:sp>
        <p:nvSpPr>
          <p:cNvPr id="3" name="عنصر نائب للمحتوى 2"/>
          <p:cNvSpPr>
            <a:spLocks noGrp="1"/>
          </p:cNvSpPr>
          <p:nvPr>
            <p:ph idx="1"/>
          </p:nvPr>
        </p:nvSpPr>
        <p:spPr>
          <a:xfrm>
            <a:off x="0" y="914400"/>
            <a:ext cx="9144000" cy="59436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85000" lnSpcReduction="20000"/>
          </a:bodyPr>
          <a:lstStyle/>
          <a:p>
            <a:pPr marL="0" indent="0">
              <a:buNone/>
            </a:pPr>
            <a:r>
              <a:rPr lang="ar-SA" dirty="0" smtClean="0"/>
              <a:t>تعرف نباتات الخضر بأنها نباتات عشبية تحتاج الى عناية خاصة أثناء زراعتها وانتاجها وتداولها. ومعظمها نباتات حولية والبعض الآخر ذو حولين والقليل منها معمر.</a:t>
            </a:r>
          </a:p>
          <a:p>
            <a:pPr marL="0" indent="0">
              <a:buNone/>
            </a:pPr>
            <a:r>
              <a:rPr lang="ar-SA" dirty="0" smtClean="0"/>
              <a:t>أهمية محاصيل الخضر  وتقدم زراعتها وانتاجها في جميع دول العالم فانه أصبح من العلوم المتخصصة التي لها سياسة خاصة تبحث في </a:t>
            </a:r>
            <a:r>
              <a:rPr lang="ar-SA" dirty="0" err="1" smtClean="0"/>
              <a:t>الأتي</a:t>
            </a:r>
            <a:r>
              <a:rPr lang="ar-SA" dirty="0" smtClean="0"/>
              <a:t>:</a:t>
            </a:r>
          </a:p>
          <a:p>
            <a:pPr marL="0" indent="0">
              <a:buNone/>
            </a:pPr>
            <a:r>
              <a:rPr lang="ar-SA" dirty="0" smtClean="0"/>
              <a:t>1- اتباع أحدث الطرق والمعاملات الزراعية التي تضمن الحصول على أعلى انتاج مع تحسين صفات الجودة.</a:t>
            </a:r>
            <a:br>
              <a:rPr lang="ar-SA" dirty="0" smtClean="0"/>
            </a:br>
            <a:r>
              <a:rPr lang="ar-SA" dirty="0" smtClean="0"/>
              <a:t>2- دراسة تأثير مختلف العوامل </a:t>
            </a:r>
            <a:r>
              <a:rPr lang="ar-SA" dirty="0" err="1" smtClean="0"/>
              <a:t>الجويه</a:t>
            </a:r>
            <a:r>
              <a:rPr lang="ar-SA" dirty="0" smtClean="0"/>
              <a:t> (الحرارة - الضوء - الأمطار والتربة ...) على نمو وانتاج وصفات الجودة.</a:t>
            </a:r>
            <a:br>
              <a:rPr lang="ar-SA" dirty="0" smtClean="0"/>
            </a:br>
            <a:r>
              <a:rPr lang="ar-SA" dirty="0" smtClean="0"/>
              <a:t>3- اتباع أفضل الطرق العلمية الصحيحة والحديثة في تربية نباتات الخضر </a:t>
            </a:r>
            <a:r>
              <a:rPr lang="ar-SA" dirty="0" err="1" smtClean="0"/>
              <a:t>لانتاج</a:t>
            </a:r>
            <a:r>
              <a:rPr lang="ar-SA" dirty="0" smtClean="0"/>
              <a:t> أصناف مقاومة للأمراض والآفات.</a:t>
            </a:r>
            <a:br>
              <a:rPr lang="ar-SA" dirty="0" smtClean="0"/>
            </a:br>
            <a:r>
              <a:rPr lang="ar-SA" dirty="0" smtClean="0"/>
              <a:t>4- دراسة الاحتياجات المائية </a:t>
            </a:r>
            <a:r>
              <a:rPr lang="ar-SA" dirty="0" err="1" smtClean="0"/>
              <a:t>والسمادية</a:t>
            </a:r>
            <a:r>
              <a:rPr lang="ar-SA" dirty="0" smtClean="0"/>
              <a:t> الملائمة تحت ظروف أنواع مختلفة من الأراضي وظروف جوية متباينة.</a:t>
            </a:r>
            <a:br>
              <a:rPr lang="ar-SA" dirty="0" smtClean="0"/>
            </a:br>
            <a:r>
              <a:rPr lang="ar-SA" dirty="0" smtClean="0"/>
              <a:t>5- دراسة الطرق الحديثة والفعالة لمقاومة الامراض </a:t>
            </a:r>
            <a:r>
              <a:rPr lang="ar-SA" dirty="0" err="1" smtClean="0"/>
              <a:t>والافات</a:t>
            </a:r>
            <a:r>
              <a:rPr lang="ar-SA" dirty="0" smtClean="0"/>
              <a:t>.</a:t>
            </a:r>
            <a:br>
              <a:rPr lang="ar-SA" dirty="0" smtClean="0"/>
            </a:br>
            <a:r>
              <a:rPr lang="ar-SA" dirty="0" smtClean="0"/>
              <a:t>6- دراسة أفضل طرق اعداد وتداول وتخزين محاصيل الخضر والحفاظ عليها بحالة جيدة صالحة للتسويق </a:t>
            </a:r>
            <a:r>
              <a:rPr lang="ar-SA" dirty="0" err="1" smtClean="0"/>
              <a:t>لاطول</a:t>
            </a:r>
            <a:r>
              <a:rPr lang="ar-SA" dirty="0" smtClean="0"/>
              <a:t> فترة ممكنة.</a:t>
            </a:r>
          </a:p>
          <a:p>
            <a:pPr marL="0" indent="0">
              <a:buNone/>
            </a:pPr>
            <a:endParaRPr lang="ar-SA" dirty="0"/>
          </a:p>
        </p:txBody>
      </p:sp>
    </p:spTree>
    <p:extLst>
      <p:ext uri="{BB962C8B-B14F-4D97-AF65-F5344CB8AC3E}">
        <p14:creationId xmlns:p14="http://schemas.microsoft.com/office/powerpoint/2010/main" val="178707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موطن نشوء محاصيل الخضر:</a:t>
            </a:r>
            <a:br>
              <a:rPr lang="ar-SA" dirty="0" smtClean="0"/>
            </a:br>
            <a:endParaRPr lang="ar-SA" dirty="0"/>
          </a:p>
        </p:txBody>
      </p:sp>
      <p:sp>
        <p:nvSpPr>
          <p:cNvPr id="3" name="عنصر نائب للمحتوى 2"/>
          <p:cNvSpPr>
            <a:spLocks noGrp="1"/>
          </p:cNvSpPr>
          <p:nvPr>
            <p:ph idx="1"/>
          </p:nvPr>
        </p:nvSpPr>
        <p:spPr>
          <a:xfrm>
            <a:off x="0" y="762000"/>
            <a:ext cx="9144000" cy="6096000"/>
          </a:xfrm>
          <a:blipFill>
            <a:blip r:embed="rId2"/>
            <a:tile tx="0" ty="0" sx="100000" sy="100000" flip="none" algn="tl"/>
          </a:blipFill>
        </p:spPr>
        <p:txBody>
          <a:bodyPr>
            <a:normAutofit fontScale="85000" lnSpcReduction="20000"/>
          </a:bodyPr>
          <a:lstStyle/>
          <a:p>
            <a:pPr marL="0" indent="0">
              <a:buNone/>
            </a:pPr>
            <a:r>
              <a:rPr lang="ar-SA" dirty="0" smtClean="0"/>
              <a:t>يعتبر </a:t>
            </a:r>
            <a:r>
              <a:rPr lang="ar-SA" dirty="0"/>
              <a:t>الموطن هو المكان الذي نشأت فيه المحاصيل النباتية وشوهدت لأول مرة وتتكاثر فيه تكاثراً طبيعيا وكذلك توجد فيه أكبر عدد من السلالات البرية وذلك لتوافر الاحتياجات البيئية الملائمة لنموه في هذا المكان وهذا ما يسمى بالأصول الوراثية التي يحتاجها المربي لنقل صفات مقاومة الأمراض أو الظروف البيئية. وقد حدد العالم الروسي </a:t>
            </a:r>
            <a:r>
              <a:rPr lang="en-GB" dirty="0" err="1"/>
              <a:t>Vavilof</a:t>
            </a:r>
            <a:r>
              <a:rPr lang="en-GB" dirty="0"/>
              <a:t> </a:t>
            </a:r>
            <a:r>
              <a:rPr lang="ar-SA" dirty="0"/>
              <a:t>مراكز نشوء عديد من الأنواع لنباتات الخضر وأهمها:</a:t>
            </a:r>
          </a:p>
          <a:p>
            <a:pPr marL="0" indent="0">
              <a:buNone/>
            </a:pPr>
            <a:r>
              <a:rPr lang="ar-SA" dirty="0" smtClean="0"/>
              <a:t>1- </a:t>
            </a:r>
            <a:r>
              <a:rPr lang="ar-SA" dirty="0"/>
              <a:t>منطقة الصين: فول الصويا ، الفجل ، اللفت ، البصل ، الخيار</a:t>
            </a:r>
            <a:br>
              <a:rPr lang="ar-SA" dirty="0"/>
            </a:br>
            <a:r>
              <a:rPr lang="ar-SA" dirty="0"/>
              <a:t>2- منطقة الهند: اللوبيا ، الباذنجان ، القلقاس ، الخيار</a:t>
            </a:r>
            <a:br>
              <a:rPr lang="ar-SA" dirty="0"/>
            </a:br>
            <a:r>
              <a:rPr lang="ar-SA" dirty="0"/>
              <a:t>3- منطقة روسيا الوسطى: البسلة ، الفول الرومي ، البصل ، </a:t>
            </a:r>
            <a:r>
              <a:rPr lang="ar-SA" dirty="0" err="1"/>
              <a:t>اللثوم</a:t>
            </a:r>
            <a:r>
              <a:rPr lang="ar-SA" dirty="0"/>
              <a:t> ، السبانخ ، الجذر</a:t>
            </a:r>
            <a:br>
              <a:rPr lang="ar-SA" dirty="0"/>
            </a:br>
            <a:r>
              <a:rPr lang="ar-SA" dirty="0"/>
              <a:t>4- منطقة الشرق الأدنى الأسيوية (إيران - تركيا): البصل ، الكرات ، الخس ، اللفت ، الكرنب ، ..</a:t>
            </a:r>
            <a:br>
              <a:rPr lang="ar-SA" dirty="0"/>
            </a:br>
            <a:r>
              <a:rPr lang="ar-SA" dirty="0"/>
              <a:t>5- منطقة البحر الأبيض المتوسط: البسلة ، البنجر ، الكرنب ، اللفت ، البقدونس.</a:t>
            </a:r>
            <a:br>
              <a:rPr lang="ar-SA" dirty="0"/>
            </a:br>
            <a:r>
              <a:rPr lang="ar-SA" dirty="0"/>
              <a:t>6- منطقة الحبشة: اللوبيا ، </a:t>
            </a:r>
            <a:r>
              <a:rPr lang="ar-SA" dirty="0" err="1"/>
              <a:t>الكوسة</a:t>
            </a:r>
            <a:r>
              <a:rPr lang="ar-SA" dirty="0"/>
              <a:t> ، الباميا.</a:t>
            </a:r>
            <a:br>
              <a:rPr lang="ar-SA" dirty="0"/>
            </a:br>
            <a:r>
              <a:rPr lang="ar-SA" dirty="0"/>
              <a:t>7- منطقة المكسيك وأمريكا الوسطى: الذرة السكرية ، معظم </a:t>
            </a:r>
            <a:r>
              <a:rPr lang="ar-SA" dirty="0" err="1"/>
              <a:t>القرعيات</a:t>
            </a:r>
            <a:r>
              <a:rPr lang="ar-SA" dirty="0"/>
              <a:t> ، البطاطا ، الفلفل.</a:t>
            </a:r>
            <a:br>
              <a:rPr lang="ar-SA" dirty="0"/>
            </a:br>
            <a:r>
              <a:rPr lang="ar-SA" dirty="0"/>
              <a:t>8- منطقة جنوب أمريكا: البطاطس ، الذرة السكرية ، الطماطم ، القرع العسلي ، الفلفل الحار</a:t>
            </a:r>
          </a:p>
          <a:p>
            <a:endParaRPr lang="ar-SA" dirty="0"/>
          </a:p>
        </p:txBody>
      </p:sp>
    </p:spTree>
    <p:extLst>
      <p:ext uri="{BB962C8B-B14F-4D97-AF65-F5344CB8AC3E}">
        <p14:creationId xmlns:p14="http://schemas.microsoft.com/office/powerpoint/2010/main" val="3964235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92162"/>
          </a:xfrm>
        </p:spPr>
        <p:txBody>
          <a:bodyPr/>
          <a:lstStyle/>
          <a:p>
            <a:r>
              <a:rPr lang="ar-SA" dirty="0" smtClean="0"/>
              <a:t>اغراض زراعة الخضر</a:t>
            </a:r>
            <a:endParaRPr lang="ar-SA" dirty="0"/>
          </a:p>
        </p:txBody>
      </p:sp>
      <p:sp>
        <p:nvSpPr>
          <p:cNvPr id="3" name="عنصر نائب للمحتوى 2"/>
          <p:cNvSpPr>
            <a:spLocks noGrp="1"/>
          </p:cNvSpPr>
          <p:nvPr>
            <p:ph idx="1"/>
          </p:nvPr>
        </p:nvSpPr>
        <p:spPr>
          <a:xfrm>
            <a:off x="457200" y="990600"/>
            <a:ext cx="8229600" cy="5135563"/>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fontScale="70000" lnSpcReduction="20000"/>
          </a:bodyPr>
          <a:lstStyle/>
          <a:p>
            <a:pPr marL="0" indent="0">
              <a:buNone/>
            </a:pPr>
            <a:r>
              <a:rPr lang="ar-SA" dirty="0" smtClean="0"/>
              <a:t>1- </a:t>
            </a:r>
            <a:r>
              <a:rPr lang="ar-SA" dirty="0"/>
              <a:t>الحدائق المنزلية.</a:t>
            </a:r>
            <a:br>
              <a:rPr lang="ar-SA" dirty="0"/>
            </a:br>
            <a:r>
              <a:rPr lang="ar-SA" dirty="0" smtClean="0"/>
              <a:t>2- </a:t>
            </a:r>
            <a:r>
              <a:rPr lang="ar-SA" dirty="0"/>
              <a:t>زراعة الخضر من أجل التسويق المحلي.</a:t>
            </a:r>
            <a:br>
              <a:rPr lang="ar-SA" dirty="0"/>
            </a:br>
            <a:r>
              <a:rPr lang="ar-SA" dirty="0" smtClean="0"/>
              <a:t>3- </a:t>
            </a:r>
            <a:r>
              <a:rPr lang="ar-SA" dirty="0"/>
              <a:t>الزراعة المتخصصة: وفيها تنتج الخضر على نطاق تجاري كبير حيث يزرع محصول واحد أو أكثر على نطاق واسع في مساحات كبيرة نسبياً. والغرض من ذلك للاستهلاك المحلي أو التصدير ويجب توفر عدة عوامل لنجاح هذا النوع ألا وهو وسائل المواصلات وطرق النقل الحديثة ، الخدمة والرعاية والمقاومة للنباتات.</a:t>
            </a:r>
            <a:br>
              <a:rPr lang="ar-SA" dirty="0"/>
            </a:br>
            <a:r>
              <a:rPr lang="ar-SA" dirty="0" smtClean="0"/>
              <a:t>4- </a:t>
            </a:r>
            <a:r>
              <a:rPr lang="ar-SA" dirty="0"/>
              <a:t>انتاج الخضر من أجل التصنيع</a:t>
            </a:r>
            <a:br>
              <a:rPr lang="ar-SA" dirty="0"/>
            </a:br>
            <a:r>
              <a:rPr lang="ar-SA" dirty="0" smtClean="0"/>
              <a:t>5-انتاج </a:t>
            </a:r>
            <a:r>
              <a:rPr lang="ar-SA" dirty="0"/>
              <a:t>تقاوي وشتلات : تحتاج في هذا النوع من المزارع الى خبرات خاصة ومشرفين متخصصين بحيث يشترط فيهم المعرفة التامة والدراية والخبرة بكل ما يتصل </a:t>
            </a:r>
            <a:r>
              <a:rPr lang="ar-SA" dirty="0" err="1"/>
              <a:t>بانتاج</a:t>
            </a:r>
            <a:r>
              <a:rPr lang="ar-SA" dirty="0"/>
              <a:t> البذور والخضر وفسيولوجيا الأزهار وطرق انتاج التقاوي </a:t>
            </a:r>
            <a:r>
              <a:rPr lang="ar-SA" dirty="0" err="1"/>
              <a:t>واختبارتها</a:t>
            </a:r>
            <a:r>
              <a:rPr lang="ar-SA" dirty="0"/>
              <a:t> وجميع المشاكل التي تؤثر على انتاج التقاوي أو الشتلات. وهناك مشاتل كبيرة متخصصة في انتاج شتلات ذات جودة عالية وذلك باستخدام التكنولوجيا الحديثة وخصوصاً التكنولوجيا الحيوية والتي تعمل على زيادة الانتاج والحصول على أعلى جودة ممكنة من الخضروات.</a:t>
            </a:r>
            <a:br>
              <a:rPr lang="ar-SA" dirty="0"/>
            </a:br>
            <a:r>
              <a:rPr lang="ar-SA" dirty="0" smtClean="0"/>
              <a:t>6- </a:t>
            </a:r>
            <a:r>
              <a:rPr lang="ar-SA" dirty="0"/>
              <a:t>انتاج الخضر باستخدام المحميات: ويتم انتاج الخضر تحت ظروف متحكم فيها مثل زراعتها داخل الصوب بأنواعها المختلفة سواء كانت خشبية أو زجاجية والبلاستيكية أو باستخدام طرق حديثة أخرى </a:t>
            </a:r>
            <a:r>
              <a:rPr lang="ar-SA" dirty="0" err="1"/>
              <a:t>لانتاج</a:t>
            </a:r>
            <a:r>
              <a:rPr lang="ar-SA" dirty="0"/>
              <a:t> الخضر في غير موسمها وبالرغم من التكاليف العالية باستخدام هذه الطرق إلا أنها تحقق أرباح طائلة.</a:t>
            </a:r>
          </a:p>
          <a:p>
            <a:pPr marL="0" indent="0">
              <a:buNone/>
            </a:pPr>
            <a:endParaRPr lang="ar-SA" dirty="0"/>
          </a:p>
        </p:txBody>
      </p:sp>
    </p:spTree>
    <p:extLst>
      <p:ext uri="{BB962C8B-B14F-4D97-AF65-F5344CB8AC3E}">
        <p14:creationId xmlns:p14="http://schemas.microsoft.com/office/powerpoint/2010/main" val="2574647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62"/>
          </a:xfrm>
        </p:spPr>
        <p:txBody>
          <a:bodyPr/>
          <a:lstStyle/>
          <a:p>
            <a:r>
              <a:rPr lang="ar-SA" dirty="0" smtClean="0"/>
              <a:t>اهمية محاصيل الخضر</a:t>
            </a:r>
            <a:endParaRPr lang="ar-SA" dirty="0"/>
          </a:p>
        </p:txBody>
      </p:sp>
      <p:sp>
        <p:nvSpPr>
          <p:cNvPr id="3" name="عنصر نائب للمحتوى 2"/>
          <p:cNvSpPr>
            <a:spLocks noGrp="1"/>
          </p:cNvSpPr>
          <p:nvPr>
            <p:ph idx="1"/>
          </p:nvPr>
        </p:nvSpPr>
        <p:spPr>
          <a:xfrm>
            <a:off x="457200" y="990600"/>
            <a:ext cx="8229600" cy="5135563"/>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Autofit/>
          </a:bodyPr>
          <a:lstStyle/>
          <a:p>
            <a:pPr marL="0" indent="0">
              <a:buNone/>
            </a:pPr>
            <a:r>
              <a:rPr lang="ar-SA" sz="2000" dirty="0" smtClean="0"/>
              <a:t>1- </a:t>
            </a:r>
            <a:r>
              <a:rPr lang="ar-SA" sz="2000" dirty="0"/>
              <a:t>الأهمية الاقتصادية لـمحاصيل الخضر :</a:t>
            </a:r>
            <a:br>
              <a:rPr lang="ar-SA" sz="2000" dirty="0"/>
            </a:br>
            <a:r>
              <a:rPr lang="ar-SA" sz="2000" dirty="0"/>
              <a:t>2- الأهمية </a:t>
            </a:r>
            <a:r>
              <a:rPr lang="ar-SA" sz="2000" dirty="0" err="1"/>
              <a:t>الغذائيه</a:t>
            </a:r>
            <a:r>
              <a:rPr lang="ar-SA" sz="2000" dirty="0"/>
              <a:t> لمحاصيل الخضر: تلعب محاصيل الخضر دوراً اساسياً في تغذية الانسان ومده بالطاقة اللازمة لنشاطه الحيوي فهي تحتوي على الأملاح والبروتينات والكربوهيدرات والفيتامينات والأملاح المعدنية هذا </a:t>
            </a:r>
            <a:r>
              <a:rPr lang="ar-SA" sz="2000" dirty="0" err="1"/>
              <a:t>بالاضافة</a:t>
            </a:r>
            <a:r>
              <a:rPr lang="ar-SA" sz="2000" dirty="0"/>
              <a:t> الى ما </a:t>
            </a:r>
            <a:r>
              <a:rPr lang="ar-SA" sz="2000" dirty="0" smtClean="0"/>
              <a:t>تحتوي </a:t>
            </a:r>
            <a:r>
              <a:rPr lang="ar-SA" sz="2000" dirty="0"/>
              <a:t>من ألياف تعمل على تنشيط حركة الأمعاء </a:t>
            </a:r>
            <a:r>
              <a:rPr lang="ar-SA" sz="2000" dirty="0" err="1"/>
              <a:t>بالاضافة</a:t>
            </a:r>
            <a:r>
              <a:rPr lang="ar-SA" sz="2000" dirty="0"/>
              <a:t> الى مقدرتها على معادلة الأحماض التي تنتج أثناء عملية الهضم للمنتجات الحيوانية ، فمثلاً نجد أن المواد المكونة لخلايا جسم الانسان تكون الخضروات التي تشمل على المواد البروتينية والاملاح المعدنية والفيتامينات والماء والمواد المولدة للطاقة فهي تشمل على الخضروات التي تحتوي على المواد الكربوهيدراتية والمواد الدهنية أما المواد المنظمة للنمو فهي التي تشمل على الاحماض الأمينية من البروتينات والاملاح المعدنية والفيتامينات وبعض الهرمونات </a:t>
            </a:r>
            <a:r>
              <a:rPr lang="ar-SA" sz="2000" dirty="0" smtClean="0"/>
              <a:t>والانزيمات</a:t>
            </a:r>
            <a:r>
              <a:rPr lang="ar-SA" sz="2000" dirty="0"/>
              <a:t> </a:t>
            </a:r>
          </a:p>
          <a:p>
            <a:pPr marL="0" indent="0">
              <a:buNone/>
            </a:pPr>
            <a:r>
              <a:rPr lang="ar-SA" sz="2000" dirty="0"/>
              <a:t>فالخضروات تحتوي على مواد </a:t>
            </a:r>
            <a:r>
              <a:rPr lang="ar-SA" sz="2000" dirty="0" err="1"/>
              <a:t>كروهيدراتية</a:t>
            </a:r>
            <a:r>
              <a:rPr lang="ar-SA" sz="2000" dirty="0"/>
              <a:t> مثل: البطاطس ، الفاصوليا ، القلقاس.</a:t>
            </a:r>
          </a:p>
          <a:p>
            <a:pPr marL="0" indent="0">
              <a:buNone/>
            </a:pPr>
            <a:r>
              <a:rPr lang="ar-SA" sz="2000" dirty="0"/>
              <a:t>وتحتوي على مواد دهنية مثل: البذور الناضجة من كل من البقوليات والصليبيات..</a:t>
            </a:r>
          </a:p>
          <a:p>
            <a:pPr marL="0" indent="0">
              <a:buNone/>
            </a:pPr>
            <a:r>
              <a:rPr lang="ar-SA" sz="2000" dirty="0"/>
              <a:t>وتحتوي على مواد بروتينية مثل: الفاصوليا ، البسلة ، اللوبيا ، الذرة السكرية</a:t>
            </a:r>
          </a:p>
          <a:p>
            <a:pPr marL="0" indent="0">
              <a:buNone/>
            </a:pPr>
            <a:r>
              <a:rPr lang="ar-SA" sz="2000" dirty="0"/>
              <a:t>وتحتوي على مثل : </a:t>
            </a:r>
            <a:r>
              <a:rPr lang="en-GB" sz="2000" dirty="0"/>
              <a:t>V.A ، </a:t>
            </a:r>
            <a:r>
              <a:rPr lang="ar-SA" sz="2000" dirty="0"/>
              <a:t>الجزر ، </a:t>
            </a:r>
            <a:r>
              <a:rPr lang="ar-SA" sz="2000" dirty="0" err="1"/>
              <a:t>الكوسة</a:t>
            </a:r>
            <a:r>
              <a:rPr lang="ar-SA" sz="2000" dirty="0"/>
              <a:t> ، الفلفل.</a:t>
            </a:r>
          </a:p>
          <a:p>
            <a:pPr marL="0" indent="0">
              <a:buNone/>
            </a:pPr>
            <a:r>
              <a:rPr lang="ar-SA" sz="2000" dirty="0"/>
              <a:t>وتحتوي على :</a:t>
            </a:r>
            <a:r>
              <a:rPr lang="en-GB" sz="2000" dirty="0"/>
              <a:t>V.C </a:t>
            </a:r>
            <a:r>
              <a:rPr lang="ar-SA" sz="2000" dirty="0"/>
              <a:t>الصليبيات ، الفلفل ، الطماطم ، البقدونس ، الكرفس .. الخ.</a:t>
            </a:r>
          </a:p>
          <a:p>
            <a:pPr marL="0" indent="0">
              <a:buNone/>
            </a:pPr>
            <a:r>
              <a:rPr lang="ar-SA" sz="2000" dirty="0"/>
              <a:t> </a:t>
            </a:r>
          </a:p>
        </p:txBody>
      </p:sp>
    </p:spTree>
    <p:extLst>
      <p:ext uri="{BB962C8B-B14F-4D97-AF65-F5344CB8AC3E}">
        <p14:creationId xmlns:p14="http://schemas.microsoft.com/office/powerpoint/2010/main" val="1736919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القيمة الغذائية لمحاصيل الخضر</a:t>
            </a:r>
            <a:endParaRPr lang="ar-SA" dirty="0"/>
          </a:p>
        </p:txBody>
      </p:sp>
      <p:sp>
        <p:nvSpPr>
          <p:cNvPr id="3" name="عنصر نائب للمحتوى 2"/>
          <p:cNvSpPr>
            <a:spLocks noGrp="1"/>
          </p:cNvSpPr>
          <p:nvPr>
            <p:ph idx="1"/>
          </p:nvPr>
        </p:nvSpPr>
        <p:spPr>
          <a:xfrm>
            <a:off x="0" y="1143000"/>
            <a:ext cx="9144000" cy="56388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fontScale="85000" lnSpcReduction="10000"/>
          </a:bodyPr>
          <a:lstStyle/>
          <a:p>
            <a:r>
              <a:rPr lang="ar-SA" b="1" dirty="0"/>
              <a:t>الأهمية الغذائية لمحاصيل الخضروات : تعتبر محاصيل الخضروات من الأغذية </a:t>
            </a:r>
            <a:r>
              <a:rPr lang="ar-SA" b="1" dirty="0" err="1"/>
              <a:t>المحبوية</a:t>
            </a:r>
            <a:r>
              <a:rPr lang="ar-SA" b="1" dirty="0"/>
              <a:t> و الرخيصة السهلة الهضم القلوية </a:t>
            </a:r>
            <a:r>
              <a:rPr lang="ar-SA" b="1" dirty="0" err="1"/>
              <a:t>التاثير</a:t>
            </a:r>
            <a:r>
              <a:rPr lang="ar-SA" b="1" dirty="0"/>
              <a:t> المرتفعة القيمة الغذائية </a:t>
            </a:r>
            <a:r>
              <a:rPr lang="ar-SA" b="1" dirty="0" err="1"/>
              <a:t>لإحتوائها</a:t>
            </a:r>
            <a:r>
              <a:rPr lang="ar-SA" b="1" dirty="0"/>
              <a:t> على البروتينات و الكربوهيدرات و الدهون و كذلك الفيتامينات و </a:t>
            </a:r>
            <a:r>
              <a:rPr lang="ar-SA" b="1" dirty="0">
                <a:hlinkClick r:id="rId2"/>
              </a:rPr>
              <a:t>العناصر المعدنية</a:t>
            </a:r>
            <a:r>
              <a:rPr lang="ar-SA" b="1" dirty="0"/>
              <a:t> الضرورية للجسم مثل الكالسيوم و الفوسفور و البوتاسيوم و الحديد و الصوديوم و المغنيسيوم و اليود , و لذلك نجد انه من المقاييس التي تقاس بها الحضارات و الأمم و رقيها </a:t>
            </a:r>
            <a:r>
              <a:rPr lang="ar-SA" b="1" dirty="0" err="1"/>
              <a:t>مقدرار</a:t>
            </a:r>
            <a:r>
              <a:rPr lang="ar-SA" b="1" dirty="0"/>
              <a:t> ما </a:t>
            </a:r>
            <a:r>
              <a:rPr lang="ar-SA" b="1" dirty="0" err="1"/>
              <a:t>تستهلكة</a:t>
            </a:r>
            <a:r>
              <a:rPr lang="ar-SA" b="1" dirty="0"/>
              <a:t> من الخضروات و يمكن تقسم المواد لغذائية التي يحتاجها الإنسان الى الأقسام الاتية :</a:t>
            </a:r>
            <a:endParaRPr lang="ar-SA" dirty="0"/>
          </a:p>
          <a:p>
            <a:r>
              <a:rPr lang="ar-SA" b="1" dirty="0"/>
              <a:t>البروتينات</a:t>
            </a:r>
            <a:endParaRPr lang="ar-SA" dirty="0"/>
          </a:p>
          <a:p>
            <a:r>
              <a:rPr lang="ar-SA" b="1" dirty="0"/>
              <a:t>الكربوهيدرات</a:t>
            </a:r>
            <a:endParaRPr lang="ar-SA" dirty="0"/>
          </a:p>
          <a:p>
            <a:r>
              <a:rPr lang="ar-SA" b="1" dirty="0"/>
              <a:t>الدهون</a:t>
            </a:r>
            <a:endParaRPr lang="ar-SA" dirty="0"/>
          </a:p>
          <a:p>
            <a:r>
              <a:rPr lang="ar-SA" b="1" dirty="0"/>
              <a:t>الفيتامينات</a:t>
            </a:r>
            <a:endParaRPr lang="ar-SA" dirty="0"/>
          </a:p>
          <a:p>
            <a:r>
              <a:rPr lang="ar-SA" b="1" dirty="0"/>
              <a:t>الاملاح المعدنية</a:t>
            </a:r>
            <a:endParaRPr lang="ar-SA" dirty="0"/>
          </a:p>
          <a:p>
            <a:r>
              <a:rPr lang="ar-SA" b="1" dirty="0"/>
              <a:t>الماء</a:t>
            </a:r>
            <a:endParaRPr lang="ar-SA" dirty="0"/>
          </a:p>
          <a:p>
            <a:endParaRPr lang="ar-SA" dirty="0"/>
          </a:p>
        </p:txBody>
      </p:sp>
    </p:spTree>
    <p:extLst>
      <p:ext uri="{BB962C8B-B14F-4D97-AF65-F5344CB8AC3E}">
        <p14:creationId xmlns:p14="http://schemas.microsoft.com/office/powerpoint/2010/main" val="779053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rot="10230139" flipV="1">
            <a:off x="184236" y="-1067914"/>
            <a:ext cx="8313135" cy="152886"/>
          </a:xfrm>
        </p:spPr>
        <p:txBody>
          <a:bodyPr>
            <a:normAutofit fontScale="90000"/>
          </a:bodyPr>
          <a:lstStyle/>
          <a:p>
            <a:endParaRPr lang="ar-SA" dirty="0"/>
          </a:p>
        </p:txBody>
      </p:sp>
      <p:sp>
        <p:nvSpPr>
          <p:cNvPr id="3" name="عنصر نائب للمحتوى 2"/>
          <p:cNvSpPr>
            <a:spLocks noGrp="1"/>
          </p:cNvSpPr>
          <p:nvPr>
            <p:ph idx="1"/>
          </p:nvPr>
        </p:nvSpPr>
        <p:spPr>
          <a:xfrm>
            <a:off x="381000" y="304800"/>
            <a:ext cx="8229600" cy="62484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fontScale="92500" lnSpcReduction="20000"/>
          </a:bodyPr>
          <a:lstStyle/>
          <a:p>
            <a:r>
              <a:rPr lang="ar-SA" sz="2200" b="1" dirty="0" smtClean="0"/>
              <a:t>البروتينات </a:t>
            </a:r>
            <a:r>
              <a:rPr lang="ar-SA" sz="2200" b="1" dirty="0"/>
              <a:t>:</a:t>
            </a:r>
            <a:endParaRPr lang="ar-SA" sz="2200" dirty="0"/>
          </a:p>
          <a:p>
            <a:r>
              <a:rPr lang="ar-SA" sz="2200" b="1" dirty="0"/>
              <a:t>و هي مواد عضوية ضرورية لحياة الإنسان تقوم بدور كبير في بناء خلايا الجسم كما انه </a:t>
            </a:r>
            <a:r>
              <a:rPr lang="ar-SA" sz="2200" b="1" dirty="0" err="1"/>
              <a:t>لاغنى</a:t>
            </a:r>
            <a:r>
              <a:rPr lang="ar-SA" sz="2200" b="1" dirty="0"/>
              <a:t> عنها لتجديد التالف من الخلايا , و يتسبب عن قلتها في الغذاء أمراضاً مختلفة مثل الهزال , أما إذا زادت عن حاجة الجسم فيؤدي ذلك الى عسر الهضم .</a:t>
            </a:r>
            <a:endParaRPr lang="ar-SA" sz="2200" dirty="0"/>
          </a:p>
          <a:p>
            <a:r>
              <a:rPr lang="ar-SA" sz="2200" dirty="0"/>
              <a:t>الكربوهيدرات :</a:t>
            </a:r>
          </a:p>
          <a:p>
            <a:r>
              <a:rPr lang="ar-SA" sz="2200" b="1" dirty="0"/>
              <a:t>هي أكثر المواد الغذائية </a:t>
            </a:r>
            <a:r>
              <a:rPr lang="ar-SA" sz="2200" b="1" dirty="0" err="1"/>
              <a:t>إستهلاكاً</a:t>
            </a:r>
            <a:r>
              <a:rPr lang="ar-SA" sz="2200" b="1" dirty="0"/>
              <a:t> و تتكون من الكربون و الأكسجين و الهيدروجين , و عند احتراق هذه المواد في الجسم تنطلق الطاقة التي بواسطتها تتحرك العضلات و تودي الغدد وظائفها و المواد الكربوهيدراتية </a:t>
            </a:r>
            <a:r>
              <a:rPr lang="ar-SA" sz="2200" b="1" dirty="0" err="1"/>
              <a:t>بالانسجة</a:t>
            </a:r>
            <a:r>
              <a:rPr lang="ar-SA" sz="2200" b="1" dirty="0"/>
              <a:t> النباتية متعددة و لكن أهمها السكر و النشا </a:t>
            </a:r>
            <a:r>
              <a:rPr lang="ar-SA" sz="2200" b="1" dirty="0" smtClean="0"/>
              <a:t>.</a:t>
            </a:r>
          </a:p>
          <a:p>
            <a:r>
              <a:rPr lang="ar-SA" sz="2400" dirty="0"/>
              <a:t>الدهون :</a:t>
            </a:r>
          </a:p>
          <a:p>
            <a:r>
              <a:rPr lang="ar-SA" sz="2400" b="1" dirty="0"/>
              <a:t>تتكون الدهون من الكربون و الأكسجين و الهيدروجين و لكن بنسب تختلف عن الكربوهيدرات , و الدهون مواد مختزنة للطاقة و من اهم فوائدها المحافظة على درجة حرارة الجسم بمنع فقدها </a:t>
            </a:r>
            <a:r>
              <a:rPr lang="ar-SA" sz="2400" b="1" dirty="0" err="1"/>
              <a:t>لانها</a:t>
            </a:r>
            <a:r>
              <a:rPr lang="ar-SA" sz="2400" b="1" dirty="0"/>
              <a:t> غير موصلة للحرارة , كما أنها تقوم بدور هام في المساعدة على </a:t>
            </a:r>
            <a:r>
              <a:rPr lang="ar-SA" sz="2400" b="1" dirty="0" err="1"/>
              <a:t>إمتصاص</a:t>
            </a:r>
            <a:r>
              <a:rPr lang="ar-SA" sz="2400" b="1" dirty="0"/>
              <a:t> بعض الفيتامينات كفيتامين “أ” و “د” و بعض العناصر مثل عنصر الكالسيوم </a:t>
            </a:r>
            <a:r>
              <a:rPr lang="ar-SA" sz="2400" b="1" dirty="0" smtClean="0"/>
              <a:t>.</a:t>
            </a:r>
          </a:p>
          <a:p>
            <a:r>
              <a:rPr lang="ar-SA" sz="2400" dirty="0"/>
              <a:t>لفيتامينات :</a:t>
            </a:r>
          </a:p>
          <a:p>
            <a:r>
              <a:rPr lang="ar-SA" sz="2400" b="1" dirty="0"/>
              <a:t>هي مركبات عضوية يحتاجها الجسم بكميات قليلة جداً إلا أنها تؤثر على نموه </a:t>
            </a:r>
            <a:r>
              <a:rPr lang="ar-SA" sz="2400" b="1" dirty="0" err="1"/>
              <a:t>تاثيراً</a:t>
            </a:r>
            <a:r>
              <a:rPr lang="ar-SA" sz="2400" b="1" dirty="0"/>
              <a:t> كبيراً حيث يتحكم في بعض التفاعلات الكيميائية الهامة التي تجري للجسم , و هي </a:t>
            </a:r>
            <a:r>
              <a:rPr lang="ar-SA" sz="2400" b="1" dirty="0" err="1"/>
              <a:t>تقيه</a:t>
            </a:r>
            <a:r>
              <a:rPr lang="ar-SA" sz="2400" b="1" dirty="0"/>
              <a:t> من كثير من الأمراض . كما تقوم بتنظيم التمثيل الغذائي , و إذا نقصت الفيتامينات بالجسم او </a:t>
            </a:r>
            <a:r>
              <a:rPr lang="ar-SA" sz="2400" b="1" dirty="0" err="1"/>
              <a:t>إنعدمت</a:t>
            </a:r>
            <a:r>
              <a:rPr lang="ar-SA" sz="2400" b="1" dirty="0"/>
              <a:t> فإن ذلك يؤدي الى اختلال و </a:t>
            </a:r>
            <a:r>
              <a:rPr lang="ar-SA" sz="2400" b="1" dirty="0" err="1"/>
              <a:t>ظائف</a:t>
            </a:r>
            <a:r>
              <a:rPr lang="ar-SA" sz="2400" b="1" dirty="0"/>
              <a:t> معينة بالجسم و ظهور أعراض مرضية , و لكل فيتامين و </a:t>
            </a:r>
            <a:r>
              <a:rPr lang="ar-SA" sz="2400" b="1" dirty="0" err="1"/>
              <a:t>ظائف</a:t>
            </a:r>
            <a:r>
              <a:rPr lang="ar-SA" sz="2400" b="1" dirty="0"/>
              <a:t> حيوية ثابتة لا يمكن لأي فيتامين أخر القيام بها في حال غيابة أو قلته , و تعتبر الخضروات الطازجة من أهم الفيتامينات للإنسان .</a:t>
            </a:r>
            <a:endParaRPr lang="ar-SA" sz="2400" dirty="0"/>
          </a:p>
          <a:p>
            <a:endParaRPr lang="ar-SA" sz="2400" dirty="0"/>
          </a:p>
          <a:p>
            <a:endParaRPr lang="ar-SA" sz="2200" dirty="0"/>
          </a:p>
          <a:p>
            <a:endParaRPr lang="ar-SA" dirty="0"/>
          </a:p>
        </p:txBody>
      </p:sp>
    </p:spTree>
    <p:extLst>
      <p:ext uri="{BB962C8B-B14F-4D97-AF65-F5344CB8AC3E}">
        <p14:creationId xmlns:p14="http://schemas.microsoft.com/office/powerpoint/2010/main" val="154912730"/>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628</Words>
  <Application>Microsoft Office PowerPoint</Application>
  <PresentationFormat>عرض على الشاشة (3:4)‏</PresentationFormat>
  <Paragraphs>81</Paragraphs>
  <Slides>12</Slides>
  <Notes>1</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نسق Office</vt:lpstr>
      <vt:lpstr>انتاج خضر/ثاني تربة المحاضرة الاولى ا.د.ميسون موسى كاظم   </vt:lpstr>
      <vt:lpstr>عرض تقديمي في PowerPoint</vt:lpstr>
      <vt:lpstr>عرض تقديمي في PowerPoint</vt:lpstr>
      <vt:lpstr>تعريف نباتات الخضر</vt:lpstr>
      <vt:lpstr>موطن نشوء محاصيل الخضر: </vt:lpstr>
      <vt:lpstr>اغراض زراعة الخضر</vt:lpstr>
      <vt:lpstr>اهمية محاصيل الخضر</vt:lpstr>
      <vt:lpstr>القيمة الغذائية لمحاصيل الخضر</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انتاج خضر/ثاني تربة المحاضرة الاولى  مقدمه في علم الخضر</dc:title>
  <dc:creator>SAMSUNG</dc:creator>
  <cp:lastModifiedBy>Maher</cp:lastModifiedBy>
  <cp:revision>21</cp:revision>
  <dcterms:created xsi:type="dcterms:W3CDTF">2021-10-12T16:43:44Z</dcterms:created>
  <dcterms:modified xsi:type="dcterms:W3CDTF">2022-05-06T13:31:15Z</dcterms:modified>
</cp:coreProperties>
</file>